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59" r:id="rId11"/>
    <p:sldId id="260" r:id="rId12"/>
    <p:sldId id="261" r:id="rId13"/>
    <p:sldId id="262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 Bold" panose="020B0604020202020204" charset="0"/>
      <p:regular r:id="rId24"/>
    </p:embeddedFont>
    <p:embeddedFont>
      <p:font typeface="Shantell Sans" panose="020B0604020202020204" charset="0"/>
      <p:regular r:id="rId25"/>
    </p:embeddedFont>
    <p:embeddedFont>
      <p:font typeface="Shantell Sans Bold" panose="020B0604020202020204" charset="0"/>
      <p:regular r:id="rId26"/>
    </p:embeddedFont>
    <p:embeddedFont>
      <p:font typeface="Shantell Sans Bold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DBFA3-11F4-4060-B8EC-BD2351DD756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26891-80FB-4792-8162-03D9E6D3C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5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BBB8-2314-487A-93EF-71E5A9E82FF3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97DA-E012-46ED-99DE-6156BBE1B5E1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D81C-0408-47D8-8782-C632D1F499D0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51AD7-03DC-44C7-B973-FEF2768A675B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1BD7-FC69-402C-996E-A825E2681377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EFC5-58CF-40E4-B1C9-649603B571A3}" type="datetime1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883E-021C-4940-BE96-83B180C44C26}" type="datetime1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CF1D-6226-4AF0-84A4-3F9B3982F151}" type="datetime1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EAD5-2266-453A-B639-5E9C357B1BD1}" type="datetime1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C6BD-622E-41AD-8770-97DC5092540A}" type="datetime1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D632E-253F-499A-944D-56103F6AB344}" type="datetime1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143E7-F819-4E11-9D9A-A18D1BCBD14D}" type="datetime1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3.svg"/><Relationship Id="rId5" Type="http://schemas.openxmlformats.org/officeDocument/2006/relationships/image" Target="../media/image10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16.sv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sv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12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3.svg"/><Relationship Id="rId5" Type="http://schemas.openxmlformats.org/officeDocument/2006/relationships/image" Target="../media/image10.svg"/><Relationship Id="rId15" Type="http://schemas.openxmlformats.org/officeDocument/2006/relationships/image" Target="../media/image39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16.sv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5.svg"/><Relationship Id="rId18" Type="http://schemas.openxmlformats.org/officeDocument/2006/relationships/image" Target="../media/image46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44.png"/><Relationship Id="rId17" Type="http://schemas.openxmlformats.org/officeDocument/2006/relationships/image" Target="../media/image16.svg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3.svg"/><Relationship Id="rId5" Type="http://schemas.openxmlformats.org/officeDocument/2006/relationships/image" Target="../media/image10.svg"/><Relationship Id="rId15" Type="http://schemas.openxmlformats.org/officeDocument/2006/relationships/image" Target="../media/image33.svg"/><Relationship Id="rId10" Type="http://schemas.openxmlformats.org/officeDocument/2006/relationships/image" Target="../media/image42.png"/><Relationship Id="rId19" Type="http://schemas.openxmlformats.org/officeDocument/2006/relationships/image" Target="../media/image47.sv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5.svg"/><Relationship Id="rId18" Type="http://schemas.openxmlformats.org/officeDocument/2006/relationships/image" Target="../media/image46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44.png"/><Relationship Id="rId17" Type="http://schemas.openxmlformats.org/officeDocument/2006/relationships/image" Target="../media/image16.svg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3.svg"/><Relationship Id="rId5" Type="http://schemas.openxmlformats.org/officeDocument/2006/relationships/image" Target="../media/image10.svg"/><Relationship Id="rId15" Type="http://schemas.openxmlformats.org/officeDocument/2006/relationships/image" Target="../media/image33.svg"/><Relationship Id="rId10" Type="http://schemas.openxmlformats.org/officeDocument/2006/relationships/image" Target="../media/image42.png"/><Relationship Id="rId19" Type="http://schemas.openxmlformats.org/officeDocument/2006/relationships/image" Target="../media/image47.sv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svg"/><Relationship Id="rId7" Type="http://schemas.openxmlformats.org/officeDocument/2006/relationships/image" Target="../media/image5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5.svg"/><Relationship Id="rId18" Type="http://schemas.openxmlformats.org/officeDocument/2006/relationships/image" Target="../media/image46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44.png"/><Relationship Id="rId17" Type="http://schemas.openxmlformats.org/officeDocument/2006/relationships/image" Target="../media/image16.svg"/><Relationship Id="rId2" Type="http://schemas.openxmlformats.org/officeDocument/2006/relationships/image" Target="../media/image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3.svg"/><Relationship Id="rId5" Type="http://schemas.openxmlformats.org/officeDocument/2006/relationships/image" Target="../media/image10.svg"/><Relationship Id="rId15" Type="http://schemas.openxmlformats.org/officeDocument/2006/relationships/image" Target="../media/image33.svg"/><Relationship Id="rId10" Type="http://schemas.openxmlformats.org/officeDocument/2006/relationships/image" Target="../media/image42.png"/><Relationship Id="rId19" Type="http://schemas.openxmlformats.org/officeDocument/2006/relationships/image" Target="../media/image47.sv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0.svg"/><Relationship Id="rId7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8.svg"/><Relationship Id="rId7" Type="http://schemas.openxmlformats.org/officeDocument/2006/relationships/image" Target="../media/image2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svg"/><Relationship Id="rId10" Type="http://schemas.openxmlformats.org/officeDocument/2006/relationships/image" Target="../media/image29.sv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8.svg"/><Relationship Id="rId7" Type="http://schemas.openxmlformats.org/officeDocument/2006/relationships/image" Target="../media/image2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svg"/><Relationship Id="rId10" Type="http://schemas.openxmlformats.org/officeDocument/2006/relationships/image" Target="../media/image29.sv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svg"/><Relationship Id="rId7" Type="http://schemas.openxmlformats.org/officeDocument/2006/relationships/image" Target="../media/image2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54893" y="3062387"/>
            <a:ext cx="9464752" cy="9464752"/>
          </a:xfrm>
          <a:custGeom>
            <a:avLst/>
            <a:gdLst/>
            <a:ahLst/>
            <a:cxnLst/>
            <a:rect l="l" t="t" r="r" b="b"/>
            <a:pathLst>
              <a:path w="9464752" h="9464752">
                <a:moveTo>
                  <a:pt x="0" y="0"/>
                </a:moveTo>
                <a:lnTo>
                  <a:pt x="9464751" y="0"/>
                </a:lnTo>
                <a:lnTo>
                  <a:pt x="9464751" y="9464751"/>
                </a:lnTo>
                <a:lnTo>
                  <a:pt x="0" y="946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859" y="3062387"/>
            <a:ext cx="9464752" cy="8693357"/>
          </a:xfrm>
          <a:custGeom>
            <a:avLst/>
            <a:gdLst/>
            <a:ahLst/>
            <a:cxnLst/>
            <a:rect l="l" t="t" r="r" b="b"/>
            <a:pathLst>
              <a:path w="9464752" h="8693357">
                <a:moveTo>
                  <a:pt x="0" y="0"/>
                </a:moveTo>
                <a:lnTo>
                  <a:pt x="9464752" y="0"/>
                </a:lnTo>
                <a:lnTo>
                  <a:pt x="9464752" y="8693357"/>
                </a:lnTo>
                <a:lnTo>
                  <a:pt x="0" y="8693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87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312895" y="-3309953"/>
            <a:ext cx="19366747" cy="6619906"/>
          </a:xfrm>
          <a:custGeom>
            <a:avLst/>
            <a:gdLst/>
            <a:ahLst/>
            <a:cxnLst/>
            <a:rect l="l" t="t" r="r" b="b"/>
            <a:pathLst>
              <a:path w="19366747" h="6619906">
                <a:moveTo>
                  <a:pt x="0" y="0"/>
                </a:moveTo>
                <a:lnTo>
                  <a:pt x="19366747" y="0"/>
                </a:lnTo>
                <a:lnTo>
                  <a:pt x="19366747" y="6619906"/>
                </a:lnTo>
                <a:lnTo>
                  <a:pt x="0" y="6619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32254" y="8031044"/>
            <a:ext cx="12532565" cy="5559902"/>
          </a:xfrm>
          <a:custGeom>
            <a:avLst/>
            <a:gdLst/>
            <a:ahLst/>
            <a:cxnLst/>
            <a:rect l="l" t="t" r="r" b="b"/>
            <a:pathLst>
              <a:path w="12532565" h="5559902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5528">
            <a:off x="6384608" y="6970493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512642" y="8576278"/>
            <a:ext cx="3329417" cy="1834206"/>
          </a:xfrm>
          <a:custGeom>
            <a:avLst/>
            <a:gdLst/>
            <a:ahLst/>
            <a:cxnLst/>
            <a:rect l="l" t="t" r="r" b="b"/>
            <a:pathLst>
              <a:path w="3329417" h="1834206">
                <a:moveTo>
                  <a:pt x="0" y="0"/>
                </a:moveTo>
                <a:lnTo>
                  <a:pt x="3329418" y="0"/>
                </a:lnTo>
                <a:lnTo>
                  <a:pt x="3329418" y="1834206"/>
                </a:lnTo>
                <a:lnTo>
                  <a:pt x="0" y="18342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2975" y="7712092"/>
            <a:ext cx="3110877" cy="1527158"/>
          </a:xfrm>
          <a:custGeom>
            <a:avLst/>
            <a:gdLst/>
            <a:ahLst/>
            <a:cxnLst/>
            <a:rect l="l" t="t" r="r" b="b"/>
            <a:pathLst>
              <a:path w="3110877" h="1527158">
                <a:moveTo>
                  <a:pt x="0" y="0"/>
                </a:moveTo>
                <a:lnTo>
                  <a:pt x="3110877" y="0"/>
                </a:lnTo>
                <a:lnTo>
                  <a:pt x="3110877" y="1527158"/>
                </a:lnTo>
                <a:lnTo>
                  <a:pt x="0" y="1527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458022">
            <a:off x="6803004" y="8887005"/>
            <a:ext cx="1872304" cy="980406"/>
          </a:xfrm>
          <a:custGeom>
            <a:avLst/>
            <a:gdLst/>
            <a:ahLst/>
            <a:cxnLst/>
            <a:rect l="l" t="t" r="r" b="b"/>
            <a:pathLst>
              <a:path w="1872304" h="980406">
                <a:moveTo>
                  <a:pt x="0" y="0"/>
                </a:moveTo>
                <a:lnTo>
                  <a:pt x="1872304" y="0"/>
                </a:lnTo>
                <a:lnTo>
                  <a:pt x="1872304" y="980406"/>
                </a:lnTo>
                <a:lnTo>
                  <a:pt x="0" y="9804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5444995" y="56104"/>
            <a:ext cx="7510292" cy="2560219"/>
          </a:xfrm>
          <a:custGeom>
            <a:avLst/>
            <a:gdLst/>
            <a:ahLst/>
            <a:cxnLst/>
            <a:rect l="l" t="t" r="r" b="b"/>
            <a:pathLst>
              <a:path w="7510292" h="2560219">
                <a:moveTo>
                  <a:pt x="0" y="0"/>
                </a:moveTo>
                <a:lnTo>
                  <a:pt x="7510292" y="0"/>
                </a:lnTo>
                <a:lnTo>
                  <a:pt x="7510292" y="2560218"/>
                </a:lnTo>
                <a:lnTo>
                  <a:pt x="0" y="25602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6358" t="-526990" r="-140813"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2990611" y="3853978"/>
            <a:ext cx="12306778" cy="2115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0"/>
              </a:lnSpc>
            </a:pPr>
            <a:r>
              <a:rPr lang="en-US" sz="6022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Fieldwork, Community and School Engagement</a:t>
            </a:r>
          </a:p>
          <a:p>
            <a:pPr algn="ctr">
              <a:lnSpc>
                <a:spcPts val="5420"/>
              </a:lnSpc>
            </a:pPr>
            <a:endParaRPr lang="en-US" sz="6022" b="1">
              <a:solidFill>
                <a:srgbClr val="6E954B"/>
              </a:solidFill>
              <a:latin typeface="Shantell Sans Bold"/>
              <a:ea typeface="Shantell Sans Bold"/>
              <a:cs typeface="Shantell Sans Bold"/>
              <a:sym typeface="Shantell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86640" y="6261240"/>
            <a:ext cx="5314719" cy="1533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</a:pPr>
            <a:r>
              <a:rPr lang="en-US" sz="5999" b="1" spc="-149">
                <a:solidFill>
                  <a:srgbClr val="46869D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AETHER GUARDIANS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2545" y="655154"/>
            <a:ext cx="12264696" cy="2598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6"/>
              </a:lnSpc>
              <a:spcBef>
                <a:spcPct val="0"/>
              </a:spcBef>
            </a:pPr>
            <a:r>
              <a:rPr lang="en-US" sz="4954" b="1" i="1">
                <a:solidFill>
                  <a:srgbClr val="000000"/>
                </a:solidFill>
                <a:latin typeface="Shantell Sans Bold Italics"/>
                <a:ea typeface="Shantell Sans Bold Italics"/>
                <a:cs typeface="Shantell Sans Bold Italics"/>
                <a:sym typeface="Shantell Sans Bold Italics"/>
              </a:rPr>
              <a:t>West African School on Air Quality and Pollution Prevention Summer School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5F3C4FF-98C7-4AF8-8F6E-1DCDEE10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2059" y="972509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254" y="8031044"/>
            <a:ext cx="12532565" cy="5559902"/>
          </a:xfrm>
          <a:custGeom>
            <a:avLst/>
            <a:gdLst/>
            <a:ahLst/>
            <a:cxnLst/>
            <a:rect l="l" t="t" r="r" b="b"/>
            <a:pathLst>
              <a:path w="12532565" h="5559902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528">
            <a:off x="6384608" y="6970493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9087171">
            <a:off x="13467583" y="-3701825"/>
            <a:ext cx="8170809" cy="7504873"/>
          </a:xfrm>
          <a:custGeom>
            <a:avLst/>
            <a:gdLst/>
            <a:ahLst/>
            <a:cxnLst/>
            <a:rect l="l" t="t" r="r" b="b"/>
            <a:pathLst>
              <a:path w="8170809" h="7504873">
                <a:moveTo>
                  <a:pt x="0" y="0"/>
                </a:moveTo>
                <a:lnTo>
                  <a:pt x="8170809" y="0"/>
                </a:lnTo>
                <a:lnTo>
                  <a:pt x="8170809" y="7504873"/>
                </a:lnTo>
                <a:lnTo>
                  <a:pt x="0" y="7504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87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78546" y="8904595"/>
            <a:ext cx="2640010" cy="1382405"/>
          </a:xfrm>
          <a:custGeom>
            <a:avLst/>
            <a:gdLst/>
            <a:ahLst/>
            <a:cxnLst/>
            <a:rect l="l" t="t" r="r" b="b"/>
            <a:pathLst>
              <a:path w="2640010" h="1382405">
                <a:moveTo>
                  <a:pt x="0" y="0"/>
                </a:moveTo>
                <a:lnTo>
                  <a:pt x="2640010" y="0"/>
                </a:lnTo>
                <a:lnTo>
                  <a:pt x="2640010" y="1382405"/>
                </a:lnTo>
                <a:lnTo>
                  <a:pt x="0" y="138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432730" y="8696891"/>
            <a:ext cx="1191940" cy="1618684"/>
          </a:xfrm>
          <a:custGeom>
            <a:avLst/>
            <a:gdLst/>
            <a:ahLst/>
            <a:cxnLst/>
            <a:rect l="l" t="t" r="r" b="b"/>
            <a:pathLst>
              <a:path w="1191940" h="1618684">
                <a:moveTo>
                  <a:pt x="0" y="0"/>
                </a:moveTo>
                <a:lnTo>
                  <a:pt x="1191940" y="0"/>
                </a:lnTo>
                <a:lnTo>
                  <a:pt x="1191940" y="1618684"/>
                </a:lnTo>
                <a:lnTo>
                  <a:pt x="0" y="1618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058224" y="436511"/>
            <a:ext cx="1175496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INSIGHTS FROM SURVEY</a:t>
            </a:r>
          </a:p>
        </p:txBody>
      </p:sp>
      <p:sp>
        <p:nvSpPr>
          <p:cNvPr id="8" name="Freeform 8"/>
          <p:cNvSpPr/>
          <p:nvPr/>
        </p:nvSpPr>
        <p:spPr>
          <a:xfrm>
            <a:off x="11326171" y="1124208"/>
            <a:ext cx="1697516" cy="905526"/>
          </a:xfrm>
          <a:custGeom>
            <a:avLst/>
            <a:gdLst/>
            <a:ahLst/>
            <a:cxnLst/>
            <a:rect l="l" t="t" r="r" b="b"/>
            <a:pathLst>
              <a:path w="1697516" h="905526">
                <a:moveTo>
                  <a:pt x="0" y="0"/>
                </a:moveTo>
                <a:lnTo>
                  <a:pt x="1697516" y="0"/>
                </a:lnTo>
                <a:lnTo>
                  <a:pt x="1697516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84945" y="789897"/>
            <a:ext cx="793601" cy="360028"/>
          </a:xfrm>
          <a:custGeom>
            <a:avLst/>
            <a:gdLst/>
            <a:ahLst/>
            <a:cxnLst/>
            <a:rect l="l" t="t" r="r" b="b"/>
            <a:pathLst>
              <a:path w="793601" h="360028">
                <a:moveTo>
                  <a:pt x="0" y="0"/>
                </a:moveTo>
                <a:lnTo>
                  <a:pt x="793601" y="0"/>
                </a:lnTo>
                <a:lnTo>
                  <a:pt x="793601" y="360028"/>
                </a:lnTo>
                <a:lnTo>
                  <a:pt x="0" y="360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51515" r="-11390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09992" y="2975159"/>
            <a:ext cx="1087869" cy="493526"/>
          </a:xfrm>
          <a:custGeom>
            <a:avLst/>
            <a:gdLst/>
            <a:ahLst/>
            <a:cxnLst/>
            <a:rect l="l" t="t" r="r" b="b"/>
            <a:pathLst>
              <a:path w="1087869" h="493526">
                <a:moveTo>
                  <a:pt x="0" y="0"/>
                </a:moveTo>
                <a:lnTo>
                  <a:pt x="1087869" y="0"/>
                </a:lnTo>
                <a:lnTo>
                  <a:pt x="1087869" y="493526"/>
                </a:lnTo>
                <a:lnTo>
                  <a:pt x="0" y="493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51515" r="-11390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16390" y="2615131"/>
            <a:ext cx="793601" cy="360028"/>
          </a:xfrm>
          <a:custGeom>
            <a:avLst/>
            <a:gdLst/>
            <a:ahLst/>
            <a:cxnLst/>
            <a:rect l="l" t="t" r="r" b="b"/>
            <a:pathLst>
              <a:path w="793601" h="360028">
                <a:moveTo>
                  <a:pt x="0" y="0"/>
                </a:moveTo>
                <a:lnTo>
                  <a:pt x="793602" y="0"/>
                </a:lnTo>
                <a:lnTo>
                  <a:pt x="793602" y="360028"/>
                </a:lnTo>
                <a:lnTo>
                  <a:pt x="0" y="360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51515" r="-1139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98225" y="3134102"/>
            <a:ext cx="590380" cy="267833"/>
          </a:xfrm>
          <a:custGeom>
            <a:avLst/>
            <a:gdLst/>
            <a:ahLst/>
            <a:cxnLst/>
            <a:rect l="l" t="t" r="r" b="b"/>
            <a:pathLst>
              <a:path w="590380" h="267833">
                <a:moveTo>
                  <a:pt x="0" y="0"/>
                </a:moveTo>
                <a:lnTo>
                  <a:pt x="590380" y="0"/>
                </a:lnTo>
                <a:lnTo>
                  <a:pt x="590380" y="267834"/>
                </a:lnTo>
                <a:lnTo>
                  <a:pt x="0" y="26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51515" r="-11390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03294" y="2970485"/>
            <a:ext cx="8251976" cy="6851703"/>
          </a:xfrm>
          <a:custGeom>
            <a:avLst/>
            <a:gdLst/>
            <a:ahLst/>
            <a:cxnLst/>
            <a:rect l="l" t="t" r="r" b="b"/>
            <a:pathLst>
              <a:path w="7944299" h="6643169">
                <a:moveTo>
                  <a:pt x="0" y="0"/>
                </a:moveTo>
                <a:lnTo>
                  <a:pt x="7944299" y="0"/>
                </a:lnTo>
                <a:lnTo>
                  <a:pt x="7944299" y="6643169"/>
                </a:lnTo>
                <a:lnTo>
                  <a:pt x="0" y="66431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45085" y="2970484"/>
            <a:ext cx="8452943" cy="6851704"/>
          </a:xfrm>
          <a:custGeom>
            <a:avLst/>
            <a:gdLst/>
            <a:ahLst/>
            <a:cxnLst/>
            <a:rect l="l" t="t" r="r" b="b"/>
            <a:pathLst>
              <a:path w="8312251" h="6643169">
                <a:moveTo>
                  <a:pt x="0" y="0"/>
                </a:moveTo>
                <a:lnTo>
                  <a:pt x="8312251" y="0"/>
                </a:lnTo>
                <a:lnTo>
                  <a:pt x="8312251" y="6643169"/>
                </a:lnTo>
                <a:lnTo>
                  <a:pt x="0" y="66431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95693" y="1756685"/>
            <a:ext cx="1175496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Study Area: Tech Junction and Oti Landfill, Kumasi, Ghana.</a:t>
            </a:r>
          </a:p>
          <a:p>
            <a:pPr algn="l">
              <a:lnSpc>
                <a:spcPts val="3240"/>
              </a:lnSpc>
            </a:pPr>
            <a:endParaRPr lang="en-US" sz="2700" b="1">
              <a:solidFill>
                <a:srgbClr val="6E954B"/>
              </a:solidFill>
              <a:latin typeface="Shantell Sans Bold"/>
              <a:ea typeface="Shantell Sans Bold"/>
              <a:cs typeface="Shantell Sans Bold"/>
              <a:sym typeface="Shantell Sans Bold"/>
            </a:endParaRPr>
          </a:p>
          <a:p>
            <a:pPr algn="l">
              <a:lnSpc>
                <a:spcPts val="3240"/>
              </a:lnSpc>
            </a:pPr>
            <a:r>
              <a:rPr lang="en-US" sz="27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Sample size: 33 Respondents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C5C6D3B-47B0-4F1D-B2D0-E9B911E5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73271" y="992447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254" y="8031044"/>
            <a:ext cx="12532565" cy="5559902"/>
          </a:xfrm>
          <a:custGeom>
            <a:avLst/>
            <a:gdLst/>
            <a:ahLst/>
            <a:cxnLst/>
            <a:rect l="l" t="t" r="r" b="b"/>
            <a:pathLst>
              <a:path w="12532565" h="5559902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528">
            <a:off x="6384608" y="6970493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9087171">
            <a:off x="13467583" y="-3701825"/>
            <a:ext cx="8170809" cy="7504873"/>
          </a:xfrm>
          <a:custGeom>
            <a:avLst/>
            <a:gdLst/>
            <a:ahLst/>
            <a:cxnLst/>
            <a:rect l="l" t="t" r="r" b="b"/>
            <a:pathLst>
              <a:path w="8170809" h="7504873">
                <a:moveTo>
                  <a:pt x="0" y="0"/>
                </a:moveTo>
                <a:lnTo>
                  <a:pt x="8170809" y="0"/>
                </a:lnTo>
                <a:lnTo>
                  <a:pt x="8170809" y="7504873"/>
                </a:lnTo>
                <a:lnTo>
                  <a:pt x="0" y="7504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87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78546" y="8904595"/>
            <a:ext cx="2640010" cy="1382405"/>
          </a:xfrm>
          <a:custGeom>
            <a:avLst/>
            <a:gdLst/>
            <a:ahLst/>
            <a:cxnLst/>
            <a:rect l="l" t="t" r="r" b="b"/>
            <a:pathLst>
              <a:path w="2640010" h="1382405">
                <a:moveTo>
                  <a:pt x="0" y="0"/>
                </a:moveTo>
                <a:lnTo>
                  <a:pt x="2640010" y="0"/>
                </a:lnTo>
                <a:lnTo>
                  <a:pt x="2640010" y="1382405"/>
                </a:lnTo>
                <a:lnTo>
                  <a:pt x="0" y="1382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432730" y="8696891"/>
            <a:ext cx="1191940" cy="1618684"/>
          </a:xfrm>
          <a:custGeom>
            <a:avLst/>
            <a:gdLst/>
            <a:ahLst/>
            <a:cxnLst/>
            <a:rect l="l" t="t" r="r" b="b"/>
            <a:pathLst>
              <a:path w="1191940" h="1618684">
                <a:moveTo>
                  <a:pt x="0" y="0"/>
                </a:moveTo>
                <a:lnTo>
                  <a:pt x="1191940" y="0"/>
                </a:lnTo>
                <a:lnTo>
                  <a:pt x="1191940" y="1618684"/>
                </a:lnTo>
                <a:lnTo>
                  <a:pt x="0" y="1618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058224" y="1028700"/>
            <a:ext cx="1175496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INSIGHTS FROM SURVEY</a:t>
            </a:r>
          </a:p>
        </p:txBody>
      </p:sp>
      <p:sp>
        <p:nvSpPr>
          <p:cNvPr id="8" name="Freeform 8"/>
          <p:cNvSpPr/>
          <p:nvPr/>
        </p:nvSpPr>
        <p:spPr>
          <a:xfrm>
            <a:off x="11326171" y="1124208"/>
            <a:ext cx="1697516" cy="905526"/>
          </a:xfrm>
          <a:custGeom>
            <a:avLst/>
            <a:gdLst/>
            <a:ahLst/>
            <a:cxnLst/>
            <a:rect l="l" t="t" r="r" b="b"/>
            <a:pathLst>
              <a:path w="1697516" h="905526">
                <a:moveTo>
                  <a:pt x="0" y="0"/>
                </a:moveTo>
                <a:lnTo>
                  <a:pt x="1697516" y="0"/>
                </a:lnTo>
                <a:lnTo>
                  <a:pt x="1697516" y="905526"/>
                </a:lnTo>
                <a:lnTo>
                  <a:pt x="0" y="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84945" y="789897"/>
            <a:ext cx="793601" cy="360028"/>
          </a:xfrm>
          <a:custGeom>
            <a:avLst/>
            <a:gdLst/>
            <a:ahLst/>
            <a:cxnLst/>
            <a:rect l="l" t="t" r="r" b="b"/>
            <a:pathLst>
              <a:path w="793601" h="360028">
                <a:moveTo>
                  <a:pt x="0" y="0"/>
                </a:moveTo>
                <a:lnTo>
                  <a:pt x="793601" y="0"/>
                </a:lnTo>
                <a:lnTo>
                  <a:pt x="793601" y="360028"/>
                </a:lnTo>
                <a:lnTo>
                  <a:pt x="0" y="360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51515" r="-11390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09992" y="2975159"/>
            <a:ext cx="1087869" cy="493526"/>
          </a:xfrm>
          <a:custGeom>
            <a:avLst/>
            <a:gdLst/>
            <a:ahLst/>
            <a:cxnLst/>
            <a:rect l="l" t="t" r="r" b="b"/>
            <a:pathLst>
              <a:path w="1087869" h="493526">
                <a:moveTo>
                  <a:pt x="0" y="0"/>
                </a:moveTo>
                <a:lnTo>
                  <a:pt x="1087869" y="0"/>
                </a:lnTo>
                <a:lnTo>
                  <a:pt x="1087869" y="493526"/>
                </a:lnTo>
                <a:lnTo>
                  <a:pt x="0" y="493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51515" r="-11390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16390" y="2615131"/>
            <a:ext cx="793601" cy="360028"/>
          </a:xfrm>
          <a:custGeom>
            <a:avLst/>
            <a:gdLst/>
            <a:ahLst/>
            <a:cxnLst/>
            <a:rect l="l" t="t" r="r" b="b"/>
            <a:pathLst>
              <a:path w="793601" h="360028">
                <a:moveTo>
                  <a:pt x="0" y="0"/>
                </a:moveTo>
                <a:lnTo>
                  <a:pt x="793602" y="0"/>
                </a:lnTo>
                <a:lnTo>
                  <a:pt x="793602" y="360028"/>
                </a:lnTo>
                <a:lnTo>
                  <a:pt x="0" y="3600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51515" r="-11390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98225" y="3134102"/>
            <a:ext cx="590380" cy="267833"/>
          </a:xfrm>
          <a:custGeom>
            <a:avLst/>
            <a:gdLst/>
            <a:ahLst/>
            <a:cxnLst/>
            <a:rect l="l" t="t" r="r" b="b"/>
            <a:pathLst>
              <a:path w="590380" h="267833">
                <a:moveTo>
                  <a:pt x="0" y="0"/>
                </a:moveTo>
                <a:lnTo>
                  <a:pt x="590380" y="0"/>
                </a:lnTo>
                <a:lnTo>
                  <a:pt x="590380" y="267834"/>
                </a:lnTo>
                <a:lnTo>
                  <a:pt x="0" y="267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51515" r="-11390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2840527"/>
            <a:ext cx="8859384" cy="6665706"/>
          </a:xfrm>
          <a:custGeom>
            <a:avLst/>
            <a:gdLst/>
            <a:ahLst/>
            <a:cxnLst/>
            <a:rect l="l" t="t" r="r" b="b"/>
            <a:pathLst>
              <a:path w="8859384" h="6665706">
                <a:moveTo>
                  <a:pt x="0" y="0"/>
                </a:moveTo>
                <a:lnTo>
                  <a:pt x="8859384" y="0"/>
                </a:lnTo>
                <a:lnTo>
                  <a:pt x="8859384" y="6665706"/>
                </a:lnTo>
                <a:lnTo>
                  <a:pt x="0" y="666570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535" r="-1764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61664" y="2840527"/>
            <a:ext cx="8587061" cy="6665706"/>
          </a:xfrm>
          <a:custGeom>
            <a:avLst/>
            <a:gdLst/>
            <a:ahLst/>
            <a:cxnLst/>
            <a:rect l="l" t="t" r="r" b="b"/>
            <a:pathLst>
              <a:path w="8587061" h="6665706">
                <a:moveTo>
                  <a:pt x="0" y="0"/>
                </a:moveTo>
                <a:lnTo>
                  <a:pt x="8587061" y="0"/>
                </a:lnTo>
                <a:lnTo>
                  <a:pt x="8587061" y="6665706"/>
                </a:lnTo>
                <a:lnTo>
                  <a:pt x="0" y="666570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1C7FC8-589C-4EC4-B763-A1C4A6D8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36679" y="1042903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42482" y="319088"/>
            <a:ext cx="12590358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95"/>
              </a:lnSpc>
              <a:spcBef>
                <a:spcPct val="0"/>
              </a:spcBef>
            </a:pPr>
            <a:r>
              <a:rPr lang="en-US" sz="7996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AQ POLLUTANTS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AAE5C-6DDB-455D-8DE9-F3B23A14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82370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13224-3955-420D-A1A7-99AFFAC52C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4" y="2518513"/>
            <a:ext cx="17815899" cy="73051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9567" y="528638"/>
            <a:ext cx="1220359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5"/>
              </a:lnSpc>
              <a:spcBef>
                <a:spcPct val="0"/>
              </a:spcBef>
            </a:pPr>
            <a:r>
              <a:rPr lang="en-US" sz="6596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AQ POLLUTANTS ANALYSIS</a:t>
            </a:r>
          </a:p>
        </p:txBody>
      </p:sp>
      <p:sp>
        <p:nvSpPr>
          <p:cNvPr id="3" name="Freeform 3"/>
          <p:cNvSpPr/>
          <p:nvPr/>
        </p:nvSpPr>
        <p:spPr>
          <a:xfrm>
            <a:off x="1187955" y="1563319"/>
            <a:ext cx="15912089" cy="8552748"/>
          </a:xfrm>
          <a:custGeom>
            <a:avLst/>
            <a:gdLst/>
            <a:ahLst/>
            <a:cxnLst/>
            <a:rect l="l" t="t" r="r" b="b"/>
            <a:pathLst>
              <a:path w="15912089" h="8552748">
                <a:moveTo>
                  <a:pt x="0" y="0"/>
                </a:moveTo>
                <a:lnTo>
                  <a:pt x="15912088" y="0"/>
                </a:lnTo>
                <a:lnTo>
                  <a:pt x="15912088" y="8552748"/>
                </a:lnTo>
                <a:lnTo>
                  <a:pt x="0" y="855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F60EE-9689-489A-A5BF-A1A3BE20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7854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254" y="8031044"/>
            <a:ext cx="12532565" cy="5559902"/>
          </a:xfrm>
          <a:custGeom>
            <a:avLst/>
            <a:gdLst/>
            <a:ahLst/>
            <a:cxnLst/>
            <a:rect l="l" t="t" r="r" b="b"/>
            <a:pathLst>
              <a:path w="12532565" h="5559902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528">
            <a:off x="6384608" y="6970493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188652" y="-1083170"/>
            <a:ext cx="6544205" cy="4604740"/>
          </a:xfrm>
          <a:custGeom>
            <a:avLst/>
            <a:gdLst/>
            <a:ahLst/>
            <a:cxnLst/>
            <a:rect l="l" t="t" r="r" b="b"/>
            <a:pathLst>
              <a:path w="6544205" h="4604740">
                <a:moveTo>
                  <a:pt x="0" y="0"/>
                </a:moveTo>
                <a:lnTo>
                  <a:pt x="6544205" y="0"/>
                </a:lnTo>
                <a:lnTo>
                  <a:pt x="6544205" y="4604740"/>
                </a:lnTo>
                <a:lnTo>
                  <a:pt x="0" y="460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10800000">
            <a:off x="5711199" y="1573201"/>
            <a:ext cx="3432801" cy="1127659"/>
          </a:xfrm>
          <a:custGeom>
            <a:avLst/>
            <a:gdLst/>
            <a:ahLst/>
            <a:cxnLst/>
            <a:rect l="l" t="t" r="r" b="b"/>
            <a:pathLst>
              <a:path w="3432801" h="1127659">
                <a:moveTo>
                  <a:pt x="0" y="0"/>
                </a:moveTo>
                <a:lnTo>
                  <a:pt x="3432801" y="0"/>
                </a:lnTo>
                <a:lnTo>
                  <a:pt x="3432801" y="1127658"/>
                </a:lnTo>
                <a:lnTo>
                  <a:pt x="0" y="1127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3159" t="-705214" r="-187477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2091838" y="-1841865"/>
            <a:ext cx="6190020" cy="5571018"/>
          </a:xfrm>
          <a:custGeom>
            <a:avLst/>
            <a:gdLst/>
            <a:ahLst/>
            <a:cxnLst/>
            <a:rect l="l" t="t" r="r" b="b"/>
            <a:pathLst>
              <a:path w="6190020" h="5571018">
                <a:moveTo>
                  <a:pt x="0" y="0"/>
                </a:moveTo>
                <a:lnTo>
                  <a:pt x="6190021" y="0"/>
                </a:lnTo>
                <a:lnTo>
                  <a:pt x="6190021" y="5571018"/>
                </a:lnTo>
                <a:lnTo>
                  <a:pt x="0" y="5571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619941" y="2166027"/>
            <a:ext cx="16639359" cy="6817699"/>
            <a:chOff x="0" y="0"/>
            <a:chExt cx="4382383" cy="17956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2383" cy="1795608"/>
            </a:xfrm>
            <a:custGeom>
              <a:avLst/>
              <a:gdLst/>
              <a:ahLst/>
              <a:cxnLst/>
              <a:rect l="l" t="t" r="r" b="b"/>
              <a:pathLst>
                <a:path w="4382383" h="1795608">
                  <a:moveTo>
                    <a:pt x="23264" y="0"/>
                  </a:moveTo>
                  <a:lnTo>
                    <a:pt x="4359119" y="0"/>
                  </a:lnTo>
                  <a:cubicBezTo>
                    <a:pt x="4365289" y="0"/>
                    <a:pt x="4371206" y="2451"/>
                    <a:pt x="4375569" y="6814"/>
                  </a:cubicBezTo>
                  <a:cubicBezTo>
                    <a:pt x="4379931" y="11177"/>
                    <a:pt x="4382383" y="17094"/>
                    <a:pt x="4382383" y="23264"/>
                  </a:cubicBezTo>
                  <a:lnTo>
                    <a:pt x="4382383" y="1772344"/>
                  </a:lnTo>
                  <a:cubicBezTo>
                    <a:pt x="4382383" y="1778514"/>
                    <a:pt x="4379931" y="1784431"/>
                    <a:pt x="4375569" y="1788794"/>
                  </a:cubicBezTo>
                  <a:cubicBezTo>
                    <a:pt x="4371206" y="1793157"/>
                    <a:pt x="4365289" y="1795608"/>
                    <a:pt x="4359119" y="1795608"/>
                  </a:cubicBezTo>
                  <a:lnTo>
                    <a:pt x="23264" y="1795608"/>
                  </a:lnTo>
                  <a:cubicBezTo>
                    <a:pt x="17094" y="1795608"/>
                    <a:pt x="11177" y="1793157"/>
                    <a:pt x="6814" y="1788794"/>
                  </a:cubicBezTo>
                  <a:cubicBezTo>
                    <a:pt x="2451" y="1784431"/>
                    <a:pt x="0" y="1778514"/>
                    <a:pt x="0" y="1772344"/>
                  </a:cubicBezTo>
                  <a:lnTo>
                    <a:pt x="0" y="23264"/>
                  </a:lnTo>
                  <a:cubicBezTo>
                    <a:pt x="0" y="17094"/>
                    <a:pt x="2451" y="11177"/>
                    <a:pt x="6814" y="6814"/>
                  </a:cubicBezTo>
                  <a:cubicBezTo>
                    <a:pt x="11177" y="2451"/>
                    <a:pt x="17094" y="0"/>
                    <a:pt x="23264" y="0"/>
                  </a:cubicBezTo>
                  <a:close/>
                </a:path>
              </a:pathLst>
            </a:custGeom>
            <a:solidFill>
              <a:srgbClr val="FCFBF7"/>
            </a:solidFill>
            <a:ln w="38100" cap="rnd">
              <a:solidFill>
                <a:srgbClr val="6E954B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82383" cy="1833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2487401"/>
            <a:ext cx="15383533" cy="614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8160" lvl="1" indent="-474080" algn="just">
              <a:lnSpc>
                <a:spcPts val="6148"/>
              </a:lnSpc>
              <a:buFont typeface="Arial"/>
              <a:buChar char="•"/>
            </a:pPr>
            <a:r>
              <a:rPr lang="en-US" sz="4391" spc="-109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Advocacy should be intensified nationwide and across the subregion.</a:t>
            </a:r>
          </a:p>
          <a:p>
            <a:pPr marL="948160" lvl="1" indent="-474080" algn="just">
              <a:lnSpc>
                <a:spcPts val="6148"/>
              </a:lnSpc>
              <a:buFont typeface="Arial"/>
              <a:buChar char="•"/>
            </a:pPr>
            <a:r>
              <a:rPr lang="en-US" sz="4391" spc="-109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Inclusion of all stakeholders to fight against air pollution.</a:t>
            </a:r>
          </a:p>
          <a:p>
            <a:pPr marL="948160" lvl="1" indent="-474080" algn="just">
              <a:lnSpc>
                <a:spcPts val="6148"/>
              </a:lnSpc>
              <a:buFont typeface="Arial"/>
              <a:buChar char="•"/>
            </a:pPr>
            <a:r>
              <a:rPr lang="en-US" sz="4391" spc="-109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Provision of Personal Protective Equipment for workers at the Landfills across West Africa.</a:t>
            </a:r>
          </a:p>
          <a:p>
            <a:pPr marL="948160" lvl="1" indent="-474080" algn="just">
              <a:lnSpc>
                <a:spcPts val="6148"/>
              </a:lnSpc>
              <a:buFont typeface="Arial"/>
              <a:buChar char="•"/>
            </a:pPr>
            <a:r>
              <a:rPr lang="en-US" sz="4391" spc="-109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Provision of Low-cost Air Quality Monitors within communities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508081" y="8533432"/>
            <a:ext cx="3681154" cy="1753568"/>
          </a:xfrm>
          <a:custGeom>
            <a:avLst/>
            <a:gdLst/>
            <a:ahLst/>
            <a:cxnLst/>
            <a:rect l="l" t="t" r="r" b="b"/>
            <a:pathLst>
              <a:path w="3681154" h="1753568">
                <a:moveTo>
                  <a:pt x="0" y="0"/>
                </a:moveTo>
                <a:lnTo>
                  <a:pt x="3681154" y="0"/>
                </a:lnTo>
                <a:lnTo>
                  <a:pt x="3681154" y="1753568"/>
                </a:lnTo>
                <a:lnTo>
                  <a:pt x="0" y="1753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5440044" y="8696891"/>
            <a:ext cx="1191940" cy="1618684"/>
          </a:xfrm>
          <a:custGeom>
            <a:avLst/>
            <a:gdLst/>
            <a:ahLst/>
            <a:cxnLst/>
            <a:rect l="l" t="t" r="r" b="b"/>
            <a:pathLst>
              <a:path w="1191940" h="1618684">
                <a:moveTo>
                  <a:pt x="0" y="0"/>
                </a:moveTo>
                <a:lnTo>
                  <a:pt x="1191940" y="0"/>
                </a:lnTo>
                <a:lnTo>
                  <a:pt x="1191940" y="1618684"/>
                </a:lnTo>
                <a:lnTo>
                  <a:pt x="0" y="1618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758440" y="642936"/>
            <a:ext cx="13924052" cy="100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5999" b="1" spc="-149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Recommendations</a:t>
            </a:r>
          </a:p>
        </p:txBody>
      </p:sp>
      <p:sp>
        <p:nvSpPr>
          <p:cNvPr id="14" name="Freeform 14"/>
          <p:cNvSpPr/>
          <p:nvPr/>
        </p:nvSpPr>
        <p:spPr>
          <a:xfrm>
            <a:off x="-459956" y="8917529"/>
            <a:ext cx="2615308" cy="1369471"/>
          </a:xfrm>
          <a:custGeom>
            <a:avLst/>
            <a:gdLst/>
            <a:ahLst/>
            <a:cxnLst/>
            <a:rect l="l" t="t" r="r" b="b"/>
            <a:pathLst>
              <a:path w="2615308" h="1369471">
                <a:moveTo>
                  <a:pt x="0" y="0"/>
                </a:moveTo>
                <a:lnTo>
                  <a:pt x="2615308" y="0"/>
                </a:lnTo>
                <a:lnTo>
                  <a:pt x="2615308" y="1369471"/>
                </a:lnTo>
                <a:lnTo>
                  <a:pt x="0" y="13694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328607" y="8434082"/>
            <a:ext cx="3918786" cy="1952268"/>
          </a:xfrm>
          <a:custGeom>
            <a:avLst/>
            <a:gdLst/>
            <a:ahLst/>
            <a:cxnLst/>
            <a:rect l="l" t="t" r="r" b="b"/>
            <a:pathLst>
              <a:path w="3918786" h="1952268">
                <a:moveTo>
                  <a:pt x="0" y="0"/>
                </a:moveTo>
                <a:lnTo>
                  <a:pt x="3918786" y="0"/>
                </a:lnTo>
                <a:lnTo>
                  <a:pt x="3918786" y="1952268"/>
                </a:lnTo>
                <a:lnTo>
                  <a:pt x="0" y="19522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774D166-4F1E-4493-9E23-C0150845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276408" y="99499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254" y="8031044"/>
            <a:ext cx="12532565" cy="5559902"/>
          </a:xfrm>
          <a:custGeom>
            <a:avLst/>
            <a:gdLst/>
            <a:ahLst/>
            <a:cxnLst/>
            <a:rect l="l" t="t" r="r" b="b"/>
            <a:pathLst>
              <a:path w="12532565" h="5559902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528">
            <a:off x="6384608" y="6970493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188652" y="-1083170"/>
            <a:ext cx="6544205" cy="4604740"/>
          </a:xfrm>
          <a:custGeom>
            <a:avLst/>
            <a:gdLst/>
            <a:ahLst/>
            <a:cxnLst/>
            <a:rect l="l" t="t" r="r" b="b"/>
            <a:pathLst>
              <a:path w="6544205" h="4604740">
                <a:moveTo>
                  <a:pt x="0" y="0"/>
                </a:moveTo>
                <a:lnTo>
                  <a:pt x="6544205" y="0"/>
                </a:lnTo>
                <a:lnTo>
                  <a:pt x="6544205" y="4604740"/>
                </a:lnTo>
                <a:lnTo>
                  <a:pt x="0" y="460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10800000">
            <a:off x="5711199" y="1573201"/>
            <a:ext cx="3432801" cy="1127659"/>
          </a:xfrm>
          <a:custGeom>
            <a:avLst/>
            <a:gdLst/>
            <a:ahLst/>
            <a:cxnLst/>
            <a:rect l="l" t="t" r="r" b="b"/>
            <a:pathLst>
              <a:path w="3432801" h="1127659">
                <a:moveTo>
                  <a:pt x="0" y="0"/>
                </a:moveTo>
                <a:lnTo>
                  <a:pt x="3432801" y="0"/>
                </a:lnTo>
                <a:lnTo>
                  <a:pt x="3432801" y="1127658"/>
                </a:lnTo>
                <a:lnTo>
                  <a:pt x="0" y="1127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3159" t="-705214" r="-187477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2091838" y="-1841865"/>
            <a:ext cx="6190020" cy="5571018"/>
          </a:xfrm>
          <a:custGeom>
            <a:avLst/>
            <a:gdLst/>
            <a:ahLst/>
            <a:cxnLst/>
            <a:rect l="l" t="t" r="r" b="b"/>
            <a:pathLst>
              <a:path w="6190020" h="5571018">
                <a:moveTo>
                  <a:pt x="0" y="0"/>
                </a:moveTo>
                <a:lnTo>
                  <a:pt x="6190021" y="0"/>
                </a:lnTo>
                <a:lnTo>
                  <a:pt x="6190021" y="5571018"/>
                </a:lnTo>
                <a:lnTo>
                  <a:pt x="0" y="5571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619941" y="2166027"/>
            <a:ext cx="16639359" cy="6817699"/>
            <a:chOff x="0" y="0"/>
            <a:chExt cx="4382383" cy="17956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2383" cy="1795608"/>
            </a:xfrm>
            <a:custGeom>
              <a:avLst/>
              <a:gdLst/>
              <a:ahLst/>
              <a:cxnLst/>
              <a:rect l="l" t="t" r="r" b="b"/>
              <a:pathLst>
                <a:path w="4382383" h="1795608">
                  <a:moveTo>
                    <a:pt x="23264" y="0"/>
                  </a:moveTo>
                  <a:lnTo>
                    <a:pt x="4359119" y="0"/>
                  </a:lnTo>
                  <a:cubicBezTo>
                    <a:pt x="4365289" y="0"/>
                    <a:pt x="4371206" y="2451"/>
                    <a:pt x="4375569" y="6814"/>
                  </a:cubicBezTo>
                  <a:cubicBezTo>
                    <a:pt x="4379931" y="11177"/>
                    <a:pt x="4382383" y="17094"/>
                    <a:pt x="4382383" y="23264"/>
                  </a:cubicBezTo>
                  <a:lnTo>
                    <a:pt x="4382383" y="1772344"/>
                  </a:lnTo>
                  <a:cubicBezTo>
                    <a:pt x="4382383" y="1778514"/>
                    <a:pt x="4379931" y="1784431"/>
                    <a:pt x="4375569" y="1788794"/>
                  </a:cubicBezTo>
                  <a:cubicBezTo>
                    <a:pt x="4371206" y="1793157"/>
                    <a:pt x="4365289" y="1795608"/>
                    <a:pt x="4359119" y="1795608"/>
                  </a:cubicBezTo>
                  <a:lnTo>
                    <a:pt x="23264" y="1795608"/>
                  </a:lnTo>
                  <a:cubicBezTo>
                    <a:pt x="17094" y="1795608"/>
                    <a:pt x="11177" y="1793157"/>
                    <a:pt x="6814" y="1788794"/>
                  </a:cubicBezTo>
                  <a:cubicBezTo>
                    <a:pt x="2451" y="1784431"/>
                    <a:pt x="0" y="1778514"/>
                    <a:pt x="0" y="1772344"/>
                  </a:cubicBezTo>
                  <a:lnTo>
                    <a:pt x="0" y="23264"/>
                  </a:lnTo>
                  <a:cubicBezTo>
                    <a:pt x="0" y="17094"/>
                    <a:pt x="2451" y="11177"/>
                    <a:pt x="6814" y="6814"/>
                  </a:cubicBezTo>
                  <a:cubicBezTo>
                    <a:pt x="11177" y="2451"/>
                    <a:pt x="17094" y="0"/>
                    <a:pt x="23264" y="0"/>
                  </a:cubicBezTo>
                  <a:close/>
                </a:path>
              </a:pathLst>
            </a:custGeom>
            <a:solidFill>
              <a:srgbClr val="FCFBF7"/>
            </a:solidFill>
            <a:ln w="38100" cap="rnd">
              <a:solidFill>
                <a:srgbClr val="6E954B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82383" cy="1833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416213"/>
            <a:ext cx="15383533" cy="228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48"/>
              </a:lnSpc>
            </a:pPr>
            <a:r>
              <a:rPr lang="en-US" sz="4391" spc="-109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Improving air quality in West Africa should be a collective effort among all countries to ensure cleaner and healthier environment.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508081" y="8533432"/>
            <a:ext cx="3681154" cy="1753568"/>
          </a:xfrm>
          <a:custGeom>
            <a:avLst/>
            <a:gdLst/>
            <a:ahLst/>
            <a:cxnLst/>
            <a:rect l="l" t="t" r="r" b="b"/>
            <a:pathLst>
              <a:path w="3681154" h="1753568">
                <a:moveTo>
                  <a:pt x="0" y="0"/>
                </a:moveTo>
                <a:lnTo>
                  <a:pt x="3681154" y="0"/>
                </a:lnTo>
                <a:lnTo>
                  <a:pt x="3681154" y="1753568"/>
                </a:lnTo>
                <a:lnTo>
                  <a:pt x="0" y="1753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5440044" y="8696891"/>
            <a:ext cx="1191940" cy="1618684"/>
          </a:xfrm>
          <a:custGeom>
            <a:avLst/>
            <a:gdLst/>
            <a:ahLst/>
            <a:cxnLst/>
            <a:rect l="l" t="t" r="r" b="b"/>
            <a:pathLst>
              <a:path w="1191940" h="1618684">
                <a:moveTo>
                  <a:pt x="0" y="0"/>
                </a:moveTo>
                <a:lnTo>
                  <a:pt x="1191940" y="0"/>
                </a:lnTo>
                <a:lnTo>
                  <a:pt x="1191940" y="1618684"/>
                </a:lnTo>
                <a:lnTo>
                  <a:pt x="0" y="1618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5550368" y="2596084"/>
            <a:ext cx="6340198" cy="100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5999" b="1" spc="-149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Conclusion</a:t>
            </a:r>
          </a:p>
        </p:txBody>
      </p:sp>
      <p:sp>
        <p:nvSpPr>
          <p:cNvPr id="14" name="Freeform 14"/>
          <p:cNvSpPr/>
          <p:nvPr/>
        </p:nvSpPr>
        <p:spPr>
          <a:xfrm>
            <a:off x="-459956" y="8917529"/>
            <a:ext cx="2615308" cy="1369471"/>
          </a:xfrm>
          <a:custGeom>
            <a:avLst/>
            <a:gdLst/>
            <a:ahLst/>
            <a:cxnLst/>
            <a:rect l="l" t="t" r="r" b="b"/>
            <a:pathLst>
              <a:path w="2615308" h="1369471">
                <a:moveTo>
                  <a:pt x="0" y="0"/>
                </a:moveTo>
                <a:lnTo>
                  <a:pt x="2615308" y="0"/>
                </a:lnTo>
                <a:lnTo>
                  <a:pt x="2615308" y="1369471"/>
                </a:lnTo>
                <a:lnTo>
                  <a:pt x="0" y="13694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328607" y="8434082"/>
            <a:ext cx="3918786" cy="1952268"/>
          </a:xfrm>
          <a:custGeom>
            <a:avLst/>
            <a:gdLst/>
            <a:ahLst/>
            <a:cxnLst/>
            <a:rect l="l" t="t" r="r" b="b"/>
            <a:pathLst>
              <a:path w="3918786" h="1952268">
                <a:moveTo>
                  <a:pt x="0" y="0"/>
                </a:moveTo>
                <a:lnTo>
                  <a:pt x="3918786" y="0"/>
                </a:lnTo>
                <a:lnTo>
                  <a:pt x="3918786" y="1952268"/>
                </a:lnTo>
                <a:lnTo>
                  <a:pt x="0" y="19522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69848B7-7D3F-4155-94E5-DAD5C0C6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53614" y="102651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15455" y="540683"/>
            <a:ext cx="9509383" cy="3250480"/>
          </a:xfrm>
          <a:custGeom>
            <a:avLst/>
            <a:gdLst/>
            <a:ahLst/>
            <a:cxnLst/>
            <a:rect l="l" t="t" r="r" b="b"/>
            <a:pathLst>
              <a:path w="9509383" h="3250480">
                <a:moveTo>
                  <a:pt x="0" y="0"/>
                </a:moveTo>
                <a:lnTo>
                  <a:pt x="9509383" y="0"/>
                </a:lnTo>
                <a:lnTo>
                  <a:pt x="9509383" y="3250480"/>
                </a:lnTo>
                <a:lnTo>
                  <a:pt x="0" y="3250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5103825" y="5143500"/>
            <a:ext cx="3694128" cy="369412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3866828" y="5143500"/>
            <a:ext cx="3694128" cy="36941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163" t="-86681" r="-316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485326" y="5143500"/>
            <a:ext cx="3694128" cy="369412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77847" y="5143500"/>
            <a:ext cx="3694128" cy="369412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1210" b="-121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10930" y="168714"/>
            <a:ext cx="3975369" cy="397536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8238" r="-1823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585586" y="168714"/>
            <a:ext cx="3975369" cy="397536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9912" b="-991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4256306" y="4048833"/>
            <a:ext cx="2785663" cy="86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7"/>
              </a:lnSpc>
              <a:spcBef>
                <a:spcPct val="0"/>
              </a:spcBef>
            </a:pPr>
            <a:r>
              <a:rPr lang="en-US" sz="5069" b="1" spc="-126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Jonas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8182" y="4112481"/>
            <a:ext cx="3879624" cy="86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7"/>
              </a:lnSpc>
              <a:spcBef>
                <a:spcPct val="0"/>
              </a:spcBef>
            </a:pPr>
            <a:r>
              <a:rPr lang="en-US" sz="5069" b="1" spc="-126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Oluwayomi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2351" y="9007078"/>
            <a:ext cx="3879624" cy="86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7"/>
              </a:lnSpc>
              <a:spcBef>
                <a:spcPct val="0"/>
              </a:spcBef>
            </a:pPr>
            <a:r>
              <a:rPr lang="en-US" sz="5069" b="1" spc="-126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Sandra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10225" y="9007078"/>
            <a:ext cx="3081328" cy="86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7"/>
              </a:lnSpc>
              <a:spcBef>
                <a:spcPct val="0"/>
              </a:spcBef>
            </a:pPr>
            <a:r>
              <a:rPr lang="en-US" sz="5069" b="1" spc="-126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Clement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91726" y="9007078"/>
            <a:ext cx="3081328" cy="86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7"/>
              </a:lnSpc>
              <a:spcBef>
                <a:spcPct val="0"/>
              </a:spcBef>
            </a:pPr>
            <a:r>
              <a:rPr lang="en-US" sz="5069" b="1" spc="-126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Jesslyn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08473" y="9007078"/>
            <a:ext cx="3081328" cy="86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7"/>
              </a:lnSpc>
              <a:spcBef>
                <a:spcPct val="0"/>
              </a:spcBef>
            </a:pPr>
            <a:r>
              <a:rPr lang="en-US" sz="5069" b="1" spc="-126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Fred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676301" y="165687"/>
            <a:ext cx="3975369" cy="3975369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4377" b="-4377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7271154" y="4112481"/>
            <a:ext cx="2785663" cy="86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7"/>
              </a:lnSpc>
              <a:spcBef>
                <a:spcPct val="0"/>
              </a:spcBef>
            </a:pPr>
            <a:r>
              <a:rPr lang="en-US" sz="5069" b="1" spc="-126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Daniel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8491A0F-6C48-4D89-B050-75B804A6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75169" y="983704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254" y="8031044"/>
            <a:ext cx="12532565" cy="5559902"/>
          </a:xfrm>
          <a:custGeom>
            <a:avLst/>
            <a:gdLst/>
            <a:ahLst/>
            <a:cxnLst/>
            <a:rect l="l" t="t" r="r" b="b"/>
            <a:pathLst>
              <a:path w="12532565" h="5559902">
                <a:moveTo>
                  <a:pt x="0" y="0"/>
                </a:moveTo>
                <a:lnTo>
                  <a:pt x="12532565" y="0"/>
                </a:lnTo>
                <a:lnTo>
                  <a:pt x="12532565" y="5559902"/>
                </a:lnTo>
                <a:lnTo>
                  <a:pt x="0" y="5559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528">
            <a:off x="6384608" y="6970493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188652" y="-1083170"/>
            <a:ext cx="6544205" cy="4604740"/>
          </a:xfrm>
          <a:custGeom>
            <a:avLst/>
            <a:gdLst/>
            <a:ahLst/>
            <a:cxnLst/>
            <a:rect l="l" t="t" r="r" b="b"/>
            <a:pathLst>
              <a:path w="6544205" h="4604740">
                <a:moveTo>
                  <a:pt x="0" y="0"/>
                </a:moveTo>
                <a:lnTo>
                  <a:pt x="6544205" y="0"/>
                </a:lnTo>
                <a:lnTo>
                  <a:pt x="6544205" y="4604740"/>
                </a:lnTo>
                <a:lnTo>
                  <a:pt x="0" y="460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10800000">
            <a:off x="5711199" y="1573201"/>
            <a:ext cx="3432801" cy="1127659"/>
          </a:xfrm>
          <a:custGeom>
            <a:avLst/>
            <a:gdLst/>
            <a:ahLst/>
            <a:cxnLst/>
            <a:rect l="l" t="t" r="r" b="b"/>
            <a:pathLst>
              <a:path w="3432801" h="1127659">
                <a:moveTo>
                  <a:pt x="0" y="0"/>
                </a:moveTo>
                <a:lnTo>
                  <a:pt x="3432801" y="0"/>
                </a:lnTo>
                <a:lnTo>
                  <a:pt x="3432801" y="1127658"/>
                </a:lnTo>
                <a:lnTo>
                  <a:pt x="0" y="11276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3159" t="-705214" r="-187477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2091838" y="-1841865"/>
            <a:ext cx="6190020" cy="5571018"/>
          </a:xfrm>
          <a:custGeom>
            <a:avLst/>
            <a:gdLst/>
            <a:ahLst/>
            <a:cxnLst/>
            <a:rect l="l" t="t" r="r" b="b"/>
            <a:pathLst>
              <a:path w="6190020" h="5571018">
                <a:moveTo>
                  <a:pt x="0" y="0"/>
                </a:moveTo>
                <a:lnTo>
                  <a:pt x="6190021" y="0"/>
                </a:lnTo>
                <a:lnTo>
                  <a:pt x="6190021" y="5571018"/>
                </a:lnTo>
                <a:lnTo>
                  <a:pt x="0" y="5571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619941" y="2166027"/>
            <a:ext cx="16639359" cy="6817699"/>
            <a:chOff x="0" y="0"/>
            <a:chExt cx="4382383" cy="17956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82383" cy="1795608"/>
            </a:xfrm>
            <a:custGeom>
              <a:avLst/>
              <a:gdLst/>
              <a:ahLst/>
              <a:cxnLst/>
              <a:rect l="l" t="t" r="r" b="b"/>
              <a:pathLst>
                <a:path w="4382383" h="1795608">
                  <a:moveTo>
                    <a:pt x="23264" y="0"/>
                  </a:moveTo>
                  <a:lnTo>
                    <a:pt x="4359119" y="0"/>
                  </a:lnTo>
                  <a:cubicBezTo>
                    <a:pt x="4365289" y="0"/>
                    <a:pt x="4371206" y="2451"/>
                    <a:pt x="4375569" y="6814"/>
                  </a:cubicBezTo>
                  <a:cubicBezTo>
                    <a:pt x="4379931" y="11177"/>
                    <a:pt x="4382383" y="17094"/>
                    <a:pt x="4382383" y="23264"/>
                  </a:cubicBezTo>
                  <a:lnTo>
                    <a:pt x="4382383" y="1772344"/>
                  </a:lnTo>
                  <a:cubicBezTo>
                    <a:pt x="4382383" y="1778514"/>
                    <a:pt x="4379931" y="1784431"/>
                    <a:pt x="4375569" y="1788794"/>
                  </a:cubicBezTo>
                  <a:cubicBezTo>
                    <a:pt x="4371206" y="1793157"/>
                    <a:pt x="4365289" y="1795608"/>
                    <a:pt x="4359119" y="1795608"/>
                  </a:cubicBezTo>
                  <a:lnTo>
                    <a:pt x="23264" y="1795608"/>
                  </a:lnTo>
                  <a:cubicBezTo>
                    <a:pt x="17094" y="1795608"/>
                    <a:pt x="11177" y="1793157"/>
                    <a:pt x="6814" y="1788794"/>
                  </a:cubicBezTo>
                  <a:cubicBezTo>
                    <a:pt x="2451" y="1784431"/>
                    <a:pt x="0" y="1778514"/>
                    <a:pt x="0" y="1772344"/>
                  </a:cubicBezTo>
                  <a:lnTo>
                    <a:pt x="0" y="23264"/>
                  </a:lnTo>
                  <a:cubicBezTo>
                    <a:pt x="0" y="17094"/>
                    <a:pt x="2451" y="11177"/>
                    <a:pt x="6814" y="6814"/>
                  </a:cubicBezTo>
                  <a:cubicBezTo>
                    <a:pt x="11177" y="2451"/>
                    <a:pt x="17094" y="0"/>
                    <a:pt x="23264" y="0"/>
                  </a:cubicBezTo>
                  <a:close/>
                </a:path>
              </a:pathLst>
            </a:custGeom>
            <a:solidFill>
              <a:srgbClr val="FCFBF7"/>
            </a:solidFill>
            <a:ln w="38100" cap="rnd">
              <a:solidFill>
                <a:srgbClr val="6E954B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82383" cy="1833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508081" y="8533432"/>
            <a:ext cx="3681154" cy="1753568"/>
          </a:xfrm>
          <a:custGeom>
            <a:avLst/>
            <a:gdLst/>
            <a:ahLst/>
            <a:cxnLst/>
            <a:rect l="l" t="t" r="r" b="b"/>
            <a:pathLst>
              <a:path w="3681154" h="1753568">
                <a:moveTo>
                  <a:pt x="0" y="0"/>
                </a:moveTo>
                <a:lnTo>
                  <a:pt x="3681154" y="0"/>
                </a:lnTo>
                <a:lnTo>
                  <a:pt x="3681154" y="1753568"/>
                </a:lnTo>
                <a:lnTo>
                  <a:pt x="0" y="1753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5440044" y="8696891"/>
            <a:ext cx="1191940" cy="1618684"/>
          </a:xfrm>
          <a:custGeom>
            <a:avLst/>
            <a:gdLst/>
            <a:ahLst/>
            <a:cxnLst/>
            <a:rect l="l" t="t" r="r" b="b"/>
            <a:pathLst>
              <a:path w="1191940" h="1618684">
                <a:moveTo>
                  <a:pt x="0" y="0"/>
                </a:moveTo>
                <a:lnTo>
                  <a:pt x="1191940" y="0"/>
                </a:lnTo>
                <a:lnTo>
                  <a:pt x="1191940" y="1618684"/>
                </a:lnTo>
                <a:lnTo>
                  <a:pt x="0" y="1618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2998053" y="3453765"/>
            <a:ext cx="12291895" cy="402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285"/>
              </a:lnSpc>
              <a:spcBef>
                <a:spcPct val="0"/>
              </a:spcBef>
            </a:pPr>
            <a:r>
              <a:rPr lang="en-US" sz="11632" b="1" spc="-290" dirty="0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THANK YOU FOR LISTENING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-459956" y="8917529"/>
            <a:ext cx="2615308" cy="1369471"/>
          </a:xfrm>
          <a:custGeom>
            <a:avLst/>
            <a:gdLst/>
            <a:ahLst/>
            <a:cxnLst/>
            <a:rect l="l" t="t" r="r" b="b"/>
            <a:pathLst>
              <a:path w="2615308" h="1369471">
                <a:moveTo>
                  <a:pt x="0" y="0"/>
                </a:moveTo>
                <a:lnTo>
                  <a:pt x="2615308" y="0"/>
                </a:lnTo>
                <a:lnTo>
                  <a:pt x="2615308" y="1369471"/>
                </a:lnTo>
                <a:lnTo>
                  <a:pt x="0" y="13694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6328607" y="8434082"/>
            <a:ext cx="3918786" cy="1952268"/>
          </a:xfrm>
          <a:custGeom>
            <a:avLst/>
            <a:gdLst/>
            <a:ahLst/>
            <a:cxnLst/>
            <a:rect l="l" t="t" r="r" b="b"/>
            <a:pathLst>
              <a:path w="3918786" h="1952268">
                <a:moveTo>
                  <a:pt x="0" y="0"/>
                </a:moveTo>
                <a:lnTo>
                  <a:pt x="3918786" y="0"/>
                </a:lnTo>
                <a:lnTo>
                  <a:pt x="3918786" y="1952268"/>
                </a:lnTo>
                <a:lnTo>
                  <a:pt x="0" y="19522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DA9ED28-6662-4F74-AB63-BB9118F1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49084" y="99756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9144"/>
            <a:ext cx="18288000" cy="10396144"/>
            <a:chOff x="0" y="0"/>
            <a:chExt cx="4816593" cy="27380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38079"/>
            </a:xfrm>
            <a:custGeom>
              <a:avLst/>
              <a:gdLst/>
              <a:ahLst/>
              <a:cxnLst/>
              <a:rect l="l" t="t" r="r" b="b"/>
              <a:pathLst>
                <a:path w="4816592" h="2738079">
                  <a:moveTo>
                    <a:pt x="0" y="0"/>
                  </a:moveTo>
                  <a:lnTo>
                    <a:pt x="4816592" y="0"/>
                  </a:lnTo>
                  <a:lnTo>
                    <a:pt x="4816592" y="2738079"/>
                  </a:lnTo>
                  <a:lnTo>
                    <a:pt x="0" y="2738079"/>
                  </a:lnTo>
                  <a:close/>
                </a:path>
              </a:pathLst>
            </a:custGeom>
            <a:solidFill>
              <a:srgbClr val="FCFBF7"/>
            </a:solidFill>
            <a:ln w="38100" cap="sq">
              <a:solidFill>
                <a:srgbClr val="6E954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7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82067" y="2161268"/>
            <a:ext cx="14345350" cy="8458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10"/>
              </a:lnSpc>
            </a:pPr>
            <a:endParaRPr dirty="0"/>
          </a:p>
          <a:p>
            <a:pPr marL="685800" indent="-685800" algn="just">
              <a:lnSpc>
                <a:spcPts val="6510"/>
              </a:lnSpc>
              <a:buFont typeface="Arial" panose="020B0604020202020204" pitchFamily="34" charset="0"/>
              <a:buChar char="•"/>
            </a:pPr>
            <a:r>
              <a:rPr lang="en-US" sz="4650" spc="-116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Introduction</a:t>
            </a:r>
          </a:p>
          <a:p>
            <a:pPr marL="685800" indent="-685800" algn="just">
              <a:lnSpc>
                <a:spcPts val="6510"/>
              </a:lnSpc>
              <a:buFont typeface="Arial" panose="020B0604020202020204" pitchFamily="34" charset="0"/>
              <a:buChar char="•"/>
            </a:pPr>
            <a:endParaRPr lang="en-US" sz="4650" spc="-116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685800" indent="-685800" algn="just">
              <a:lnSpc>
                <a:spcPts val="6510"/>
              </a:lnSpc>
              <a:buFont typeface="Arial" panose="020B0604020202020204" pitchFamily="34" charset="0"/>
              <a:buChar char="•"/>
            </a:pPr>
            <a:r>
              <a:rPr lang="en-US" sz="4650" spc="-116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Field Trips, Community and School Engagement</a:t>
            </a:r>
          </a:p>
          <a:p>
            <a:pPr marL="685800" indent="-685800" algn="just">
              <a:lnSpc>
                <a:spcPts val="6510"/>
              </a:lnSpc>
              <a:buFont typeface="Arial" panose="020B0604020202020204" pitchFamily="34" charset="0"/>
              <a:buChar char="•"/>
            </a:pPr>
            <a:endParaRPr lang="en-US" sz="4650" spc="-116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685800" indent="-685800" algn="just">
              <a:lnSpc>
                <a:spcPts val="6510"/>
              </a:lnSpc>
              <a:buFont typeface="Arial" panose="020B0604020202020204" pitchFamily="34" charset="0"/>
              <a:buChar char="•"/>
            </a:pPr>
            <a:r>
              <a:rPr lang="en-US" sz="4650" spc="-116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Survey Insights</a:t>
            </a:r>
          </a:p>
          <a:p>
            <a:pPr marL="685800" indent="-685800" algn="just">
              <a:lnSpc>
                <a:spcPts val="6510"/>
              </a:lnSpc>
              <a:buFont typeface="Arial" panose="020B0604020202020204" pitchFamily="34" charset="0"/>
              <a:buChar char="•"/>
            </a:pPr>
            <a:endParaRPr lang="en-US" sz="4650" spc="-116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685800" indent="-685800" algn="just">
              <a:lnSpc>
                <a:spcPts val="5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650" spc="-116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AQ Pollutant Analysis</a:t>
            </a:r>
          </a:p>
          <a:p>
            <a:pPr marL="685800" indent="-685800" algn="just">
              <a:lnSpc>
                <a:spcPts val="5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650" spc="-116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685800" indent="-685800" algn="just">
              <a:lnSpc>
                <a:spcPts val="505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650" spc="-116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Recommendation and Conclusion</a:t>
            </a:r>
          </a:p>
          <a:p>
            <a:pPr marL="0" lvl="0" indent="0" algn="just">
              <a:lnSpc>
                <a:spcPts val="5050"/>
              </a:lnSpc>
              <a:spcBef>
                <a:spcPct val="0"/>
              </a:spcBef>
            </a:pPr>
            <a:endParaRPr lang="en-US" sz="4650" spc="-116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88101"/>
            <a:ext cx="4634527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6E954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3547C-70E7-499A-8998-67E08225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27417" y="961674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9144"/>
            <a:ext cx="7362307" cy="10992354"/>
            <a:chOff x="0" y="0"/>
            <a:chExt cx="1939044" cy="2895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9044" cy="2895105"/>
            </a:xfrm>
            <a:custGeom>
              <a:avLst/>
              <a:gdLst/>
              <a:ahLst/>
              <a:cxnLst/>
              <a:rect l="l" t="t" r="r" b="b"/>
              <a:pathLst>
                <a:path w="1939044" h="2895105">
                  <a:moveTo>
                    <a:pt x="0" y="0"/>
                  </a:moveTo>
                  <a:lnTo>
                    <a:pt x="1939044" y="0"/>
                  </a:lnTo>
                  <a:lnTo>
                    <a:pt x="1939044" y="2895105"/>
                  </a:lnTo>
                  <a:lnTo>
                    <a:pt x="0" y="2895105"/>
                  </a:lnTo>
                  <a:close/>
                </a:path>
              </a:pathLst>
            </a:custGeom>
            <a:solidFill>
              <a:srgbClr val="FCFBF7"/>
            </a:solidFill>
            <a:ln w="38100" cap="sq">
              <a:solidFill>
                <a:srgbClr val="6E954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9044" cy="2933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70975" y="1448680"/>
            <a:ext cx="10817025" cy="7876701"/>
          </a:xfrm>
          <a:custGeom>
            <a:avLst/>
            <a:gdLst/>
            <a:ahLst/>
            <a:cxnLst/>
            <a:rect l="l" t="t" r="r" b="b"/>
            <a:pathLst>
              <a:path w="10817025" h="7876701">
                <a:moveTo>
                  <a:pt x="0" y="0"/>
                </a:moveTo>
                <a:lnTo>
                  <a:pt x="10817026" y="0"/>
                </a:lnTo>
                <a:lnTo>
                  <a:pt x="10817026" y="7876701"/>
                </a:lnTo>
                <a:lnTo>
                  <a:pt x="0" y="7876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83" r="-171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7360" y="1863714"/>
            <a:ext cx="6827588" cy="792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0"/>
              </a:lnSpc>
            </a:pPr>
            <a:r>
              <a:rPr lang="en-US" sz="2685" spc="-67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Air pollution is one of the serious environmental problems throughout the world. Let's explore more deeply the sources of air pollution and how we can all play a role in keeping air clean for a better future.</a:t>
            </a:r>
          </a:p>
          <a:p>
            <a:pPr algn="just">
              <a:lnSpc>
                <a:spcPts val="3760"/>
              </a:lnSpc>
            </a:pPr>
            <a:endParaRPr lang="en-US" sz="2685" spc="-67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just">
              <a:lnSpc>
                <a:spcPts val="3760"/>
              </a:lnSpc>
            </a:pPr>
            <a:r>
              <a:rPr lang="en-US" sz="2685" spc="-67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In the past week, we have engaged in a number of tasks, from data visualization using R, listening to presentations on air quality, community engagement and even field survey on air quality.</a:t>
            </a:r>
          </a:p>
          <a:p>
            <a:pPr algn="just">
              <a:lnSpc>
                <a:spcPts val="3760"/>
              </a:lnSpc>
            </a:pPr>
            <a:endParaRPr lang="en-US" sz="2685" spc="-67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just">
              <a:lnSpc>
                <a:spcPts val="3760"/>
              </a:lnSpc>
            </a:pPr>
            <a:r>
              <a:rPr lang="en-US" sz="2685" spc="-67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Our Presentation will highlight some of these activities and the lessons learnt.</a:t>
            </a:r>
          </a:p>
          <a:p>
            <a:pPr algn="just">
              <a:lnSpc>
                <a:spcPts val="3760"/>
              </a:lnSpc>
            </a:pPr>
            <a:endParaRPr lang="en-US" sz="2685" spc="-67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marL="0" lvl="0" indent="0" algn="just">
              <a:lnSpc>
                <a:spcPts val="2477"/>
              </a:lnSpc>
              <a:spcBef>
                <a:spcPct val="0"/>
              </a:spcBef>
            </a:pPr>
            <a:endParaRPr lang="en-US" sz="2685" spc="-67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9735" y="587688"/>
            <a:ext cx="4883229" cy="82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6E954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039D0-D8BF-40AE-AD55-86B0A0B0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5528">
            <a:off x="6308225" y="6907661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7814227" y="245070"/>
            <a:ext cx="6420749" cy="2229751"/>
          </a:xfrm>
          <a:custGeom>
            <a:avLst/>
            <a:gdLst/>
            <a:ahLst/>
            <a:cxnLst/>
            <a:rect l="l" t="t" r="r" b="b"/>
            <a:pathLst>
              <a:path w="6420749" h="2229751">
                <a:moveTo>
                  <a:pt x="0" y="0"/>
                </a:moveTo>
                <a:lnTo>
                  <a:pt x="6420748" y="0"/>
                </a:lnTo>
                <a:lnTo>
                  <a:pt x="6420748" y="2229751"/>
                </a:lnTo>
                <a:lnTo>
                  <a:pt x="0" y="222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636424" y="-228724"/>
            <a:ext cx="5847907" cy="4114800"/>
          </a:xfrm>
          <a:custGeom>
            <a:avLst/>
            <a:gdLst/>
            <a:ahLst/>
            <a:cxnLst/>
            <a:rect l="l" t="t" r="r" b="b"/>
            <a:pathLst>
              <a:path w="5847907" h="4114800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3405444" y="-3086100"/>
            <a:ext cx="5847907" cy="4114800"/>
          </a:xfrm>
          <a:custGeom>
            <a:avLst/>
            <a:gdLst/>
            <a:ahLst/>
            <a:cxnLst/>
            <a:rect l="l" t="t" r="r" b="b"/>
            <a:pathLst>
              <a:path w="5847907" h="4114800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028700" y="1771526"/>
            <a:ext cx="15473599" cy="728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3204" b="1">
                <a:solidFill>
                  <a:srgbClr val="395C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Kumasi Compost and Recycling Plant (KCARP), a mega-scale municipal solid waste treatment plant, located at in the Bosomtwe District of the Ashanti region.</a:t>
            </a:r>
          </a:p>
          <a:p>
            <a:pPr algn="l">
              <a:lnSpc>
                <a:spcPts val="4486"/>
              </a:lnSpc>
              <a:spcBef>
                <a:spcPct val="0"/>
              </a:spcBef>
            </a:pPr>
            <a:endParaRPr lang="en-US" sz="3204" b="1">
              <a:solidFill>
                <a:srgbClr val="395C1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3204" b="1">
                <a:solidFill>
                  <a:srgbClr val="395C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plant founded in 2018 to receive and treat municipal solid waste from the Kumasi Metropolis and other communities in the region.</a:t>
            </a:r>
          </a:p>
          <a:p>
            <a:pPr algn="l">
              <a:lnSpc>
                <a:spcPts val="4486"/>
              </a:lnSpc>
              <a:spcBef>
                <a:spcPct val="0"/>
              </a:spcBef>
            </a:pPr>
            <a:endParaRPr lang="en-US" sz="3204" b="1">
              <a:solidFill>
                <a:srgbClr val="395C1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3204" b="1">
                <a:solidFill>
                  <a:srgbClr val="395C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plant received 1200 mega tonnes of wastes daily. The wastes received are referred to as raw materials.</a:t>
            </a:r>
          </a:p>
          <a:p>
            <a:pPr algn="l">
              <a:lnSpc>
                <a:spcPts val="4486"/>
              </a:lnSpc>
              <a:spcBef>
                <a:spcPct val="0"/>
              </a:spcBef>
            </a:pPr>
            <a:endParaRPr lang="en-US" sz="3204" b="1">
              <a:solidFill>
                <a:srgbClr val="395C1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486"/>
              </a:lnSpc>
              <a:spcBef>
                <a:spcPct val="0"/>
              </a:spcBef>
            </a:pPr>
            <a:r>
              <a:rPr lang="en-US" sz="3204" b="1">
                <a:solidFill>
                  <a:srgbClr val="395C1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Here, wastes received are processed into compost, plastic pellets, baled metals and cardboard, and refuse derived fuels for various end users.</a:t>
            </a:r>
          </a:p>
          <a:p>
            <a:pPr algn="l">
              <a:lnSpc>
                <a:spcPts val="4486"/>
              </a:lnSpc>
              <a:spcBef>
                <a:spcPct val="0"/>
              </a:spcBef>
            </a:pPr>
            <a:endParaRPr lang="en-US" sz="3204" b="1">
              <a:solidFill>
                <a:srgbClr val="395C1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6412" y="782310"/>
            <a:ext cx="1749517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Kumasi Compost and Recycling Plant (KCARP)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3D1683-6EAD-4CEA-943A-39D866E1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131363" y="98448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5528">
            <a:off x="6308225" y="6907661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0" y="0"/>
                </a:moveTo>
                <a:lnTo>
                  <a:pt x="12256069" y="0"/>
                </a:lnTo>
                <a:lnTo>
                  <a:pt x="12256069" y="6239453"/>
                </a:lnTo>
                <a:lnTo>
                  <a:pt x="0" y="6239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7814227" y="245070"/>
            <a:ext cx="6420749" cy="2229751"/>
          </a:xfrm>
          <a:custGeom>
            <a:avLst/>
            <a:gdLst/>
            <a:ahLst/>
            <a:cxnLst/>
            <a:rect l="l" t="t" r="r" b="b"/>
            <a:pathLst>
              <a:path w="6420749" h="2229751">
                <a:moveTo>
                  <a:pt x="0" y="0"/>
                </a:moveTo>
                <a:lnTo>
                  <a:pt x="6420748" y="0"/>
                </a:lnTo>
                <a:lnTo>
                  <a:pt x="6420748" y="2229751"/>
                </a:lnTo>
                <a:lnTo>
                  <a:pt x="0" y="2229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4636424" y="-228724"/>
            <a:ext cx="5847907" cy="4114800"/>
          </a:xfrm>
          <a:custGeom>
            <a:avLst/>
            <a:gdLst/>
            <a:ahLst/>
            <a:cxnLst/>
            <a:rect l="l" t="t" r="r" b="b"/>
            <a:pathLst>
              <a:path w="5847907" h="4114800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3405444" y="-3086100"/>
            <a:ext cx="5847907" cy="4114800"/>
          </a:xfrm>
          <a:custGeom>
            <a:avLst/>
            <a:gdLst/>
            <a:ahLst/>
            <a:cxnLst/>
            <a:rect l="l" t="t" r="r" b="b"/>
            <a:pathLst>
              <a:path w="5847907" h="4114800">
                <a:moveTo>
                  <a:pt x="0" y="0"/>
                </a:moveTo>
                <a:lnTo>
                  <a:pt x="5847907" y="0"/>
                </a:lnTo>
                <a:lnTo>
                  <a:pt x="58479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507546" y="1828676"/>
            <a:ext cx="10780454" cy="7647339"/>
          </a:xfrm>
          <a:custGeom>
            <a:avLst/>
            <a:gdLst/>
            <a:ahLst/>
            <a:cxnLst/>
            <a:rect l="l" t="t" r="r" b="b"/>
            <a:pathLst>
              <a:path w="10780454" h="7647339">
                <a:moveTo>
                  <a:pt x="0" y="0"/>
                </a:moveTo>
                <a:lnTo>
                  <a:pt x="10780454" y="0"/>
                </a:lnTo>
                <a:lnTo>
                  <a:pt x="10780454" y="7647339"/>
                </a:lnTo>
                <a:lnTo>
                  <a:pt x="0" y="7647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48" r="-16049" b="-102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6412" y="782310"/>
            <a:ext cx="1749517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Kumasi Compost and Recycling Plant (KCARP)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3423" y="2404320"/>
            <a:ext cx="6544073" cy="649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Workplace Safety Practices At KCARP</a:t>
            </a:r>
          </a:p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• Regular safety training</a:t>
            </a:r>
          </a:p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• Regular equipment maintenance</a:t>
            </a:r>
          </a:p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• Good housekeeping</a:t>
            </a:r>
          </a:p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• Emergency procedures</a:t>
            </a:r>
          </a:p>
          <a:p>
            <a:pPr algn="l">
              <a:lnSpc>
                <a:spcPts val="4680"/>
              </a:lnSpc>
            </a:pPr>
            <a:r>
              <a:rPr lang="en-US" sz="39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• Regular safety inspections</a:t>
            </a:r>
          </a:p>
          <a:p>
            <a:pPr algn="l">
              <a:lnSpc>
                <a:spcPts val="4680"/>
              </a:lnSpc>
            </a:pPr>
            <a:endParaRPr lang="en-US" sz="3900" b="1">
              <a:solidFill>
                <a:srgbClr val="6E954B"/>
              </a:solidFill>
              <a:latin typeface="Shantell Sans Bold"/>
              <a:ea typeface="Shantell Sans Bold"/>
              <a:cs typeface="Shantell Sans Bold"/>
              <a:sym typeface="Shantell Sans Bold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BD6CB2-778F-4132-800F-35BFAF4F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31756" y="98837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2208" flipH="1">
            <a:off x="2745719" y="7139224"/>
            <a:ext cx="12532565" cy="5559902"/>
          </a:xfrm>
          <a:custGeom>
            <a:avLst/>
            <a:gdLst/>
            <a:ahLst/>
            <a:cxnLst/>
            <a:rect l="l" t="t" r="r" b="b"/>
            <a:pathLst>
              <a:path w="12532565" h="5559902">
                <a:moveTo>
                  <a:pt x="12532565" y="0"/>
                </a:moveTo>
                <a:lnTo>
                  <a:pt x="0" y="0"/>
                </a:lnTo>
                <a:lnTo>
                  <a:pt x="0" y="5559901"/>
                </a:lnTo>
                <a:lnTo>
                  <a:pt x="12532565" y="5559901"/>
                </a:lnTo>
                <a:lnTo>
                  <a:pt x="12532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528" flipH="1">
            <a:off x="-322265" y="7633518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12256068" y="0"/>
                </a:moveTo>
                <a:lnTo>
                  <a:pt x="0" y="0"/>
                </a:lnTo>
                <a:lnTo>
                  <a:pt x="0" y="6239453"/>
                </a:lnTo>
                <a:lnTo>
                  <a:pt x="12256068" y="6239453"/>
                </a:lnTo>
                <a:lnTo>
                  <a:pt x="122560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772049" y="-1897920"/>
            <a:ext cx="5263116" cy="4114800"/>
          </a:xfrm>
          <a:custGeom>
            <a:avLst/>
            <a:gdLst/>
            <a:ahLst/>
            <a:cxnLst/>
            <a:rect l="l" t="t" r="r" b="b"/>
            <a:pathLst>
              <a:path w="5263116" h="4114800">
                <a:moveTo>
                  <a:pt x="0" y="0"/>
                </a:moveTo>
                <a:lnTo>
                  <a:pt x="5263116" y="0"/>
                </a:lnTo>
                <a:lnTo>
                  <a:pt x="52631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408611" y="0"/>
            <a:ext cx="7736514" cy="10362842"/>
            <a:chOff x="0" y="0"/>
            <a:chExt cx="1198589" cy="1605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8589" cy="1605475"/>
            </a:xfrm>
            <a:custGeom>
              <a:avLst/>
              <a:gdLst/>
              <a:ahLst/>
              <a:cxnLst/>
              <a:rect l="l" t="t" r="r" b="b"/>
              <a:pathLst>
                <a:path w="1198589" h="1605475">
                  <a:moveTo>
                    <a:pt x="0" y="0"/>
                  </a:moveTo>
                  <a:lnTo>
                    <a:pt x="1198589" y="0"/>
                  </a:lnTo>
                  <a:lnTo>
                    <a:pt x="1198589" y="1605475"/>
                  </a:lnTo>
                  <a:lnTo>
                    <a:pt x="0" y="1605475"/>
                  </a:lnTo>
                  <a:close/>
                </a:path>
              </a:pathLst>
            </a:custGeom>
            <a:blipFill>
              <a:blip r:embed="rId8"/>
              <a:stretch>
                <a:fillRect l="-99131" r="-99131"/>
              </a:stretch>
            </a:blipFill>
            <a:ln w="38100" cap="sq">
              <a:solidFill>
                <a:srgbClr val="6E954B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520043" y="3294494"/>
            <a:ext cx="9314495" cy="6785793"/>
            <a:chOff x="0" y="0"/>
            <a:chExt cx="2453200" cy="1787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53200" cy="1787205"/>
            </a:xfrm>
            <a:custGeom>
              <a:avLst/>
              <a:gdLst/>
              <a:ahLst/>
              <a:cxnLst/>
              <a:rect l="l" t="t" r="r" b="b"/>
              <a:pathLst>
                <a:path w="2453200" h="1787205">
                  <a:moveTo>
                    <a:pt x="41558" y="0"/>
                  </a:moveTo>
                  <a:lnTo>
                    <a:pt x="2411642" y="0"/>
                  </a:lnTo>
                  <a:cubicBezTo>
                    <a:pt x="2422664" y="0"/>
                    <a:pt x="2433234" y="4378"/>
                    <a:pt x="2441028" y="12172"/>
                  </a:cubicBezTo>
                  <a:cubicBezTo>
                    <a:pt x="2448822" y="19966"/>
                    <a:pt x="2453200" y="30536"/>
                    <a:pt x="2453200" y="41558"/>
                  </a:cubicBezTo>
                  <a:lnTo>
                    <a:pt x="2453200" y="1745646"/>
                  </a:lnTo>
                  <a:cubicBezTo>
                    <a:pt x="2453200" y="1756668"/>
                    <a:pt x="2448822" y="1767239"/>
                    <a:pt x="2441028" y="1775033"/>
                  </a:cubicBezTo>
                  <a:cubicBezTo>
                    <a:pt x="2433234" y="1782826"/>
                    <a:pt x="2422664" y="1787205"/>
                    <a:pt x="2411642" y="1787205"/>
                  </a:cubicBezTo>
                  <a:lnTo>
                    <a:pt x="41558" y="1787205"/>
                  </a:lnTo>
                  <a:cubicBezTo>
                    <a:pt x="30536" y="1787205"/>
                    <a:pt x="19966" y="1782826"/>
                    <a:pt x="12172" y="1775033"/>
                  </a:cubicBezTo>
                  <a:cubicBezTo>
                    <a:pt x="4378" y="1767239"/>
                    <a:pt x="0" y="1756668"/>
                    <a:pt x="0" y="1745646"/>
                  </a:cubicBezTo>
                  <a:lnTo>
                    <a:pt x="0" y="41558"/>
                  </a:lnTo>
                  <a:cubicBezTo>
                    <a:pt x="0" y="30536"/>
                    <a:pt x="4378" y="19966"/>
                    <a:pt x="12172" y="12172"/>
                  </a:cubicBezTo>
                  <a:cubicBezTo>
                    <a:pt x="19966" y="4378"/>
                    <a:pt x="30536" y="0"/>
                    <a:pt x="41558" y="0"/>
                  </a:cubicBezTo>
                  <a:close/>
                </a:path>
              </a:pathLst>
            </a:custGeom>
            <a:solidFill>
              <a:srgbClr val="FCFBF7"/>
            </a:solidFill>
            <a:ln w="38100" cap="rnd">
              <a:solidFill>
                <a:srgbClr val="6E954B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53200" cy="1825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877962" y="-19050"/>
            <a:ext cx="3813324" cy="2303163"/>
          </a:xfrm>
          <a:custGeom>
            <a:avLst/>
            <a:gdLst/>
            <a:ahLst/>
            <a:cxnLst/>
            <a:rect l="l" t="t" r="r" b="b"/>
            <a:pathLst>
              <a:path w="3813324" h="2303163">
                <a:moveTo>
                  <a:pt x="0" y="0"/>
                </a:moveTo>
                <a:lnTo>
                  <a:pt x="3813324" y="0"/>
                </a:lnTo>
                <a:lnTo>
                  <a:pt x="3813324" y="2303163"/>
                </a:lnTo>
                <a:lnTo>
                  <a:pt x="0" y="2303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1864" b="-78658"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766555" y="1831117"/>
            <a:ext cx="906798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51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Oti Landfill Site, Kumasi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3406" y="4045541"/>
            <a:ext cx="8767769" cy="522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2"/>
              </a:lnSpc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The </a:t>
            </a:r>
            <a:r>
              <a:rPr lang="en-US" sz="2730" spc="-68" dirty="0" err="1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Oti</a:t>
            </a: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 Landfill facility is the largest disposal site, receiving about 1,500 metric </a:t>
            </a:r>
            <a:r>
              <a:rPr lang="en-US" sz="2730" spc="-68" dirty="0" err="1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tonnes</a:t>
            </a: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 of wastes every day from Kumasi and its environs</a:t>
            </a:r>
          </a:p>
          <a:p>
            <a:pPr algn="just">
              <a:lnSpc>
                <a:spcPts val="3822"/>
              </a:lnSpc>
            </a:pPr>
            <a:endParaRPr lang="en-US" sz="2730" spc="-68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just">
              <a:lnSpc>
                <a:spcPts val="3822"/>
              </a:lnSpc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This landfill site receives two types of wastes i.e. solid and liquid wastes.</a:t>
            </a:r>
          </a:p>
          <a:p>
            <a:pPr algn="just">
              <a:lnSpc>
                <a:spcPts val="3822"/>
              </a:lnSpc>
            </a:pPr>
            <a:endParaRPr lang="en-US" sz="2730" spc="-68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just">
              <a:lnSpc>
                <a:spcPts val="3822"/>
              </a:lnSpc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This engineered landfill performs two functions;</a:t>
            </a:r>
          </a:p>
          <a:p>
            <a:pPr algn="just">
              <a:lnSpc>
                <a:spcPts val="3822"/>
              </a:lnSpc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• Groundwater protection</a:t>
            </a:r>
          </a:p>
          <a:p>
            <a:pPr algn="just">
              <a:lnSpc>
                <a:spcPts val="3822"/>
              </a:lnSpc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• Atmosphere protection</a:t>
            </a:r>
          </a:p>
          <a:p>
            <a:pPr marL="0" lvl="0" indent="0" algn="just">
              <a:lnSpc>
                <a:spcPts val="3822"/>
              </a:lnSpc>
              <a:spcBef>
                <a:spcPct val="0"/>
              </a:spcBef>
            </a:pPr>
            <a:endParaRPr lang="en-US" sz="2730" spc="-68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354CEFD-F2B2-4FA4-ACBD-4173CD12B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5574" y="97366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2208" flipH="1">
            <a:off x="2745719" y="7139224"/>
            <a:ext cx="12532565" cy="5559902"/>
          </a:xfrm>
          <a:custGeom>
            <a:avLst/>
            <a:gdLst/>
            <a:ahLst/>
            <a:cxnLst/>
            <a:rect l="l" t="t" r="r" b="b"/>
            <a:pathLst>
              <a:path w="12532565" h="5559902">
                <a:moveTo>
                  <a:pt x="12532565" y="0"/>
                </a:moveTo>
                <a:lnTo>
                  <a:pt x="0" y="0"/>
                </a:lnTo>
                <a:lnTo>
                  <a:pt x="0" y="5559901"/>
                </a:lnTo>
                <a:lnTo>
                  <a:pt x="12532565" y="5559901"/>
                </a:lnTo>
                <a:lnTo>
                  <a:pt x="12532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528" flipH="1">
            <a:off x="-322265" y="7633518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12256068" y="0"/>
                </a:moveTo>
                <a:lnTo>
                  <a:pt x="0" y="0"/>
                </a:lnTo>
                <a:lnTo>
                  <a:pt x="0" y="6239453"/>
                </a:lnTo>
                <a:lnTo>
                  <a:pt x="12256068" y="6239453"/>
                </a:lnTo>
                <a:lnTo>
                  <a:pt x="122560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772049" y="-1897920"/>
            <a:ext cx="5263116" cy="4114800"/>
          </a:xfrm>
          <a:custGeom>
            <a:avLst/>
            <a:gdLst/>
            <a:ahLst/>
            <a:cxnLst/>
            <a:rect l="l" t="t" r="r" b="b"/>
            <a:pathLst>
              <a:path w="5263116" h="4114800">
                <a:moveTo>
                  <a:pt x="0" y="0"/>
                </a:moveTo>
                <a:lnTo>
                  <a:pt x="5263116" y="0"/>
                </a:lnTo>
                <a:lnTo>
                  <a:pt x="52631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408611" y="0"/>
            <a:ext cx="7736514" cy="10362842"/>
            <a:chOff x="0" y="0"/>
            <a:chExt cx="1198589" cy="1605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8589" cy="1605475"/>
            </a:xfrm>
            <a:custGeom>
              <a:avLst/>
              <a:gdLst/>
              <a:ahLst/>
              <a:cxnLst/>
              <a:rect l="l" t="t" r="r" b="b"/>
              <a:pathLst>
                <a:path w="1198589" h="1605475">
                  <a:moveTo>
                    <a:pt x="0" y="0"/>
                  </a:moveTo>
                  <a:lnTo>
                    <a:pt x="1198589" y="0"/>
                  </a:lnTo>
                  <a:lnTo>
                    <a:pt x="1198589" y="1605475"/>
                  </a:lnTo>
                  <a:lnTo>
                    <a:pt x="0" y="1605475"/>
                  </a:lnTo>
                  <a:close/>
                </a:path>
              </a:pathLst>
            </a:custGeom>
            <a:blipFill>
              <a:blip r:embed="rId8"/>
              <a:stretch>
                <a:fillRect l="-39406" r="-39406"/>
              </a:stretch>
            </a:blipFill>
            <a:ln w="38100" cap="sq">
              <a:solidFill>
                <a:srgbClr val="6E954B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520043" y="3294494"/>
            <a:ext cx="9314495" cy="6785793"/>
            <a:chOff x="0" y="0"/>
            <a:chExt cx="2453200" cy="1787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53200" cy="1787205"/>
            </a:xfrm>
            <a:custGeom>
              <a:avLst/>
              <a:gdLst/>
              <a:ahLst/>
              <a:cxnLst/>
              <a:rect l="l" t="t" r="r" b="b"/>
              <a:pathLst>
                <a:path w="2453200" h="1787205">
                  <a:moveTo>
                    <a:pt x="41558" y="0"/>
                  </a:moveTo>
                  <a:lnTo>
                    <a:pt x="2411642" y="0"/>
                  </a:lnTo>
                  <a:cubicBezTo>
                    <a:pt x="2422664" y="0"/>
                    <a:pt x="2433234" y="4378"/>
                    <a:pt x="2441028" y="12172"/>
                  </a:cubicBezTo>
                  <a:cubicBezTo>
                    <a:pt x="2448822" y="19966"/>
                    <a:pt x="2453200" y="30536"/>
                    <a:pt x="2453200" y="41558"/>
                  </a:cubicBezTo>
                  <a:lnTo>
                    <a:pt x="2453200" y="1745646"/>
                  </a:lnTo>
                  <a:cubicBezTo>
                    <a:pt x="2453200" y="1756668"/>
                    <a:pt x="2448822" y="1767239"/>
                    <a:pt x="2441028" y="1775033"/>
                  </a:cubicBezTo>
                  <a:cubicBezTo>
                    <a:pt x="2433234" y="1782826"/>
                    <a:pt x="2422664" y="1787205"/>
                    <a:pt x="2411642" y="1787205"/>
                  </a:cubicBezTo>
                  <a:lnTo>
                    <a:pt x="41558" y="1787205"/>
                  </a:lnTo>
                  <a:cubicBezTo>
                    <a:pt x="30536" y="1787205"/>
                    <a:pt x="19966" y="1782826"/>
                    <a:pt x="12172" y="1775033"/>
                  </a:cubicBezTo>
                  <a:cubicBezTo>
                    <a:pt x="4378" y="1767239"/>
                    <a:pt x="0" y="1756668"/>
                    <a:pt x="0" y="1745646"/>
                  </a:cubicBezTo>
                  <a:lnTo>
                    <a:pt x="0" y="41558"/>
                  </a:lnTo>
                  <a:cubicBezTo>
                    <a:pt x="0" y="30536"/>
                    <a:pt x="4378" y="19966"/>
                    <a:pt x="12172" y="12172"/>
                  </a:cubicBezTo>
                  <a:cubicBezTo>
                    <a:pt x="19966" y="4378"/>
                    <a:pt x="30536" y="0"/>
                    <a:pt x="41558" y="0"/>
                  </a:cubicBezTo>
                  <a:close/>
                </a:path>
              </a:pathLst>
            </a:custGeom>
            <a:solidFill>
              <a:srgbClr val="FCFBF7"/>
            </a:solidFill>
            <a:ln w="38100" cap="rnd">
              <a:solidFill>
                <a:srgbClr val="6E954B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53200" cy="1825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877962" y="-19050"/>
            <a:ext cx="3813324" cy="2303163"/>
          </a:xfrm>
          <a:custGeom>
            <a:avLst/>
            <a:gdLst/>
            <a:ahLst/>
            <a:cxnLst/>
            <a:rect l="l" t="t" r="r" b="b"/>
            <a:pathLst>
              <a:path w="3813324" h="2303163">
                <a:moveTo>
                  <a:pt x="0" y="0"/>
                </a:moveTo>
                <a:lnTo>
                  <a:pt x="3813324" y="0"/>
                </a:lnTo>
                <a:lnTo>
                  <a:pt x="3813324" y="2303163"/>
                </a:lnTo>
                <a:lnTo>
                  <a:pt x="0" y="23031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1864" b="-78658"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766555" y="1831117"/>
            <a:ext cx="906798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0"/>
              </a:lnSpc>
              <a:spcBef>
                <a:spcPct val="0"/>
              </a:spcBef>
            </a:pPr>
            <a:r>
              <a:rPr lang="en-US" sz="51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Oti Landfill Site, Kumasi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3406" y="3569291"/>
            <a:ext cx="8767769" cy="617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2"/>
              </a:lnSpc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As a result of the volume of waste processed on a daily basis, </a:t>
            </a:r>
            <a:r>
              <a:rPr lang="en-US" sz="2730" spc="-68" dirty="0" err="1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Oti</a:t>
            </a: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 Landfill generates lots of pollutants which is not conducive for inhabitants who live close to the site and workers working to process the waste. </a:t>
            </a:r>
          </a:p>
          <a:p>
            <a:pPr algn="just">
              <a:lnSpc>
                <a:spcPts val="3822"/>
              </a:lnSpc>
            </a:pPr>
            <a:endParaRPr lang="en-US" sz="2730" spc="-68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just">
              <a:lnSpc>
                <a:spcPts val="3822"/>
              </a:lnSpc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Challenges faced by the workers at </a:t>
            </a:r>
            <a:r>
              <a:rPr lang="en-US" sz="2730" spc="-68" dirty="0" err="1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Oti</a:t>
            </a: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 landfills:</a:t>
            </a:r>
          </a:p>
          <a:p>
            <a:pPr marL="589483" lvl="1" indent="-294742" algn="just">
              <a:lnSpc>
                <a:spcPts val="3822"/>
              </a:lnSpc>
              <a:buFont typeface="Arial"/>
              <a:buChar char="•"/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Exposure to heat</a:t>
            </a:r>
          </a:p>
          <a:p>
            <a:pPr marL="589483" lvl="1" indent="-294742" algn="just">
              <a:lnSpc>
                <a:spcPts val="3822"/>
              </a:lnSpc>
              <a:buFont typeface="Arial"/>
              <a:buChar char="•"/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Discomfort because of smell and dust coming from the waste deposited.</a:t>
            </a:r>
          </a:p>
          <a:p>
            <a:pPr marL="589483" lvl="1" indent="-294742" algn="just">
              <a:lnSpc>
                <a:spcPts val="3822"/>
              </a:lnSpc>
              <a:buFont typeface="Arial"/>
              <a:buChar char="•"/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No provision of protective equipment.</a:t>
            </a:r>
          </a:p>
          <a:p>
            <a:pPr marL="589483" lvl="1" indent="-294742" algn="just">
              <a:lnSpc>
                <a:spcPts val="3822"/>
              </a:lnSpc>
              <a:buFont typeface="Arial"/>
              <a:buChar char="•"/>
            </a:pPr>
            <a:r>
              <a:rPr lang="en-US" sz="2730" spc="-68" dirty="0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No housing.</a:t>
            </a:r>
          </a:p>
          <a:p>
            <a:pPr marL="0" lvl="0" indent="0" algn="just">
              <a:lnSpc>
                <a:spcPts val="3822"/>
              </a:lnSpc>
              <a:spcBef>
                <a:spcPct val="0"/>
              </a:spcBef>
            </a:pPr>
            <a:endParaRPr lang="en-US" sz="2730" spc="-68" dirty="0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28A256-74CF-440C-8D72-9BFCAD0E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11525" y="994757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2208" flipH="1">
            <a:off x="2745719" y="7139224"/>
            <a:ext cx="12532565" cy="5559902"/>
          </a:xfrm>
          <a:custGeom>
            <a:avLst/>
            <a:gdLst/>
            <a:ahLst/>
            <a:cxnLst/>
            <a:rect l="l" t="t" r="r" b="b"/>
            <a:pathLst>
              <a:path w="12532565" h="5559902">
                <a:moveTo>
                  <a:pt x="12532565" y="0"/>
                </a:moveTo>
                <a:lnTo>
                  <a:pt x="0" y="0"/>
                </a:lnTo>
                <a:lnTo>
                  <a:pt x="0" y="5559901"/>
                </a:lnTo>
                <a:lnTo>
                  <a:pt x="12532565" y="5559901"/>
                </a:lnTo>
                <a:lnTo>
                  <a:pt x="12532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5528" flipH="1">
            <a:off x="-322265" y="7633518"/>
            <a:ext cx="12256069" cy="6239453"/>
          </a:xfrm>
          <a:custGeom>
            <a:avLst/>
            <a:gdLst/>
            <a:ahLst/>
            <a:cxnLst/>
            <a:rect l="l" t="t" r="r" b="b"/>
            <a:pathLst>
              <a:path w="12256069" h="6239453">
                <a:moveTo>
                  <a:pt x="12256068" y="0"/>
                </a:moveTo>
                <a:lnTo>
                  <a:pt x="0" y="0"/>
                </a:lnTo>
                <a:lnTo>
                  <a:pt x="0" y="6239453"/>
                </a:lnTo>
                <a:lnTo>
                  <a:pt x="12256068" y="6239453"/>
                </a:lnTo>
                <a:lnTo>
                  <a:pt x="122560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772049" y="-1897920"/>
            <a:ext cx="5263116" cy="4114800"/>
          </a:xfrm>
          <a:custGeom>
            <a:avLst/>
            <a:gdLst/>
            <a:ahLst/>
            <a:cxnLst/>
            <a:rect l="l" t="t" r="r" b="b"/>
            <a:pathLst>
              <a:path w="5263116" h="4114800">
                <a:moveTo>
                  <a:pt x="0" y="0"/>
                </a:moveTo>
                <a:lnTo>
                  <a:pt x="5263116" y="0"/>
                </a:lnTo>
                <a:lnTo>
                  <a:pt x="52631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85300" y="1716621"/>
            <a:ext cx="17603147" cy="8202554"/>
            <a:chOff x="0" y="0"/>
            <a:chExt cx="4636220" cy="21603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36220" cy="2160343"/>
            </a:xfrm>
            <a:custGeom>
              <a:avLst/>
              <a:gdLst/>
              <a:ahLst/>
              <a:cxnLst/>
              <a:rect l="l" t="t" r="r" b="b"/>
              <a:pathLst>
                <a:path w="4636220" h="2160343">
                  <a:moveTo>
                    <a:pt x="21990" y="0"/>
                  </a:moveTo>
                  <a:lnTo>
                    <a:pt x="4614230" y="0"/>
                  </a:lnTo>
                  <a:cubicBezTo>
                    <a:pt x="4626375" y="0"/>
                    <a:pt x="4636220" y="9845"/>
                    <a:pt x="4636220" y="21990"/>
                  </a:cubicBezTo>
                  <a:lnTo>
                    <a:pt x="4636220" y="2138353"/>
                  </a:lnTo>
                  <a:cubicBezTo>
                    <a:pt x="4636220" y="2144185"/>
                    <a:pt x="4633903" y="2149779"/>
                    <a:pt x="4629779" y="2153903"/>
                  </a:cubicBezTo>
                  <a:cubicBezTo>
                    <a:pt x="4625655" y="2158027"/>
                    <a:pt x="4620062" y="2160343"/>
                    <a:pt x="4614230" y="2160343"/>
                  </a:cubicBezTo>
                  <a:lnTo>
                    <a:pt x="21990" y="2160343"/>
                  </a:lnTo>
                  <a:cubicBezTo>
                    <a:pt x="16158" y="2160343"/>
                    <a:pt x="10565" y="2158027"/>
                    <a:pt x="6441" y="2153903"/>
                  </a:cubicBezTo>
                  <a:cubicBezTo>
                    <a:pt x="2317" y="2149779"/>
                    <a:pt x="0" y="2144185"/>
                    <a:pt x="0" y="2138353"/>
                  </a:cubicBezTo>
                  <a:lnTo>
                    <a:pt x="0" y="21990"/>
                  </a:lnTo>
                  <a:cubicBezTo>
                    <a:pt x="0" y="16158"/>
                    <a:pt x="2317" y="10565"/>
                    <a:pt x="6441" y="6441"/>
                  </a:cubicBezTo>
                  <a:cubicBezTo>
                    <a:pt x="10565" y="2317"/>
                    <a:pt x="16158" y="0"/>
                    <a:pt x="21990" y="0"/>
                  </a:cubicBezTo>
                  <a:close/>
                </a:path>
              </a:pathLst>
            </a:custGeom>
            <a:solidFill>
              <a:srgbClr val="FCFBF7"/>
            </a:solidFill>
            <a:ln w="38100" cap="rnd">
              <a:solidFill>
                <a:srgbClr val="6E954B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636220" cy="2198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877962" y="-19050"/>
            <a:ext cx="3813324" cy="2303163"/>
          </a:xfrm>
          <a:custGeom>
            <a:avLst/>
            <a:gdLst/>
            <a:ahLst/>
            <a:cxnLst/>
            <a:rect l="l" t="t" r="r" b="b"/>
            <a:pathLst>
              <a:path w="3813324" h="2303163">
                <a:moveTo>
                  <a:pt x="0" y="0"/>
                </a:moveTo>
                <a:lnTo>
                  <a:pt x="3813324" y="0"/>
                </a:lnTo>
                <a:lnTo>
                  <a:pt x="3813324" y="2303163"/>
                </a:lnTo>
                <a:lnTo>
                  <a:pt x="0" y="2303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1864" b="-78658"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4818452" y="604838"/>
            <a:ext cx="755715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  <a:spcBef>
                <a:spcPct val="0"/>
              </a:spcBef>
            </a:pPr>
            <a:r>
              <a:rPr lang="en-US" sz="5600" b="1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School Engagement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5512" y="2322638"/>
            <a:ext cx="16183034" cy="692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5"/>
              </a:lnSpc>
            </a:pPr>
            <a:r>
              <a:rPr lang="en-US" sz="3032" b="1" spc="-75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Aether Guardians</a:t>
            </a:r>
            <a:r>
              <a:rPr lang="en-US" sz="3032" spc="-7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 embarked on a community engagement on air quality and pollution prevention at Kwame Nkrumah University of Science and Technology (KNUST) Junior High School to sensitize the students on air quality and pollution prevention.</a:t>
            </a:r>
          </a:p>
          <a:p>
            <a:pPr algn="just">
              <a:lnSpc>
                <a:spcPts val="4245"/>
              </a:lnSpc>
            </a:pPr>
            <a:endParaRPr lang="en-US" sz="3032" spc="-75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just">
              <a:lnSpc>
                <a:spcPts val="4245"/>
              </a:lnSpc>
            </a:pPr>
            <a:r>
              <a:rPr lang="en-US" sz="3032" b="1" spc="-75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Major highlights of the exercise were as follows;</a:t>
            </a:r>
          </a:p>
          <a:p>
            <a:pPr algn="just">
              <a:lnSpc>
                <a:spcPts val="4245"/>
              </a:lnSpc>
            </a:pPr>
            <a:r>
              <a:rPr lang="en-US" sz="3032" spc="-7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• Teaching the students on air pollution</a:t>
            </a:r>
          </a:p>
          <a:p>
            <a:pPr algn="just">
              <a:lnSpc>
                <a:spcPts val="4245"/>
              </a:lnSpc>
            </a:pPr>
            <a:r>
              <a:rPr lang="en-US" sz="3032" spc="-7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• Questions and answers’ sections</a:t>
            </a:r>
          </a:p>
          <a:p>
            <a:pPr algn="just">
              <a:lnSpc>
                <a:spcPts val="4245"/>
              </a:lnSpc>
            </a:pPr>
            <a:endParaRPr lang="en-US" sz="3032" spc="-75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  <a:p>
            <a:pPr algn="just">
              <a:lnSpc>
                <a:spcPts val="4245"/>
              </a:lnSpc>
            </a:pPr>
            <a:r>
              <a:rPr lang="en-US" sz="3032" b="1" spc="-75">
                <a:solidFill>
                  <a:srgbClr val="6E954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Major takeaways from the engagement with students of Junior High School</a:t>
            </a:r>
          </a:p>
          <a:p>
            <a:pPr algn="just">
              <a:lnSpc>
                <a:spcPts val="4245"/>
              </a:lnSpc>
            </a:pPr>
            <a:r>
              <a:rPr lang="en-US" sz="3032" spc="-7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• The level of awareness of air pollution among the students were very high.</a:t>
            </a:r>
          </a:p>
          <a:p>
            <a:pPr algn="just">
              <a:lnSpc>
                <a:spcPts val="4245"/>
              </a:lnSpc>
            </a:pPr>
            <a:r>
              <a:rPr lang="en-US" sz="3032" spc="-7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• The students were well informed about the various types of air pollutants.</a:t>
            </a:r>
          </a:p>
          <a:p>
            <a:pPr algn="just">
              <a:lnSpc>
                <a:spcPts val="4245"/>
              </a:lnSpc>
            </a:pPr>
            <a:r>
              <a:rPr lang="en-US" sz="3032" spc="-75">
                <a:solidFill>
                  <a:srgbClr val="6E954B"/>
                </a:solidFill>
                <a:latin typeface="Shantell Sans"/>
                <a:ea typeface="Shantell Sans"/>
                <a:cs typeface="Shantell Sans"/>
                <a:sym typeface="Shantell Sans"/>
              </a:rPr>
              <a:t>• The students knew the various ways of preventing Air Pollution.</a:t>
            </a:r>
          </a:p>
          <a:p>
            <a:pPr marL="0" lvl="0" indent="0" algn="just">
              <a:lnSpc>
                <a:spcPts val="4245"/>
              </a:lnSpc>
              <a:spcBef>
                <a:spcPct val="0"/>
              </a:spcBef>
            </a:pPr>
            <a:endParaRPr lang="en-US" sz="3032" spc="-75">
              <a:solidFill>
                <a:srgbClr val="6E954B"/>
              </a:solidFill>
              <a:latin typeface="Shantell Sans"/>
              <a:ea typeface="Shantell Sans"/>
              <a:cs typeface="Shantell Sans"/>
              <a:sym typeface="Shantell San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D04F16-A0A4-457C-8646-B000E105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58310" y="940026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85324" y="1019175"/>
            <a:ext cx="10917352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395C1A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School Engagement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7A3D-0238-4DF9-BD08-2C925C9B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637</Words>
  <Application>Microsoft Office PowerPoint</Application>
  <PresentationFormat>Custom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Shantell Sans Bold Italics</vt:lpstr>
      <vt:lpstr>Shantell Sans</vt:lpstr>
      <vt:lpstr>Arial</vt:lpstr>
      <vt:lpstr>Shantell Sans Bold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 Summer School 2024 Presentation - Aether Guardians</dc:title>
  <dc:creator>Daniel Amponsah</dc:creator>
  <cp:lastModifiedBy>Daniel Amponsah</cp:lastModifiedBy>
  <cp:revision>3</cp:revision>
  <dcterms:created xsi:type="dcterms:W3CDTF">2006-08-16T00:00:00Z</dcterms:created>
  <dcterms:modified xsi:type="dcterms:W3CDTF">2024-11-15T07:59:40Z</dcterms:modified>
  <dc:identifier>DAGWfT2KUJQ</dc:identifier>
</cp:coreProperties>
</file>